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Nanum Square Light" charset="1" panose="020B0600000101010101"/>
      <p:regular r:id="rId29"/>
    </p:embeddedFont>
    <p:embeddedFont>
      <p:font typeface="Nanum Square" charset="1" panose="020B0600000101010101"/>
      <p:regular r:id="rId30"/>
    </p:embeddedFont>
    <p:embeddedFont>
      <p:font typeface="Nanum Square Bold" charset="1" panose="020B0600000101010101"/>
      <p:regular r:id="rId31"/>
    </p:embeddedFont>
    <p:embeddedFont>
      <p:font typeface="용이고딕-레귤러" charset="1" panose="00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39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50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opensurvey.io" TargetMode="External" Type="http://schemas.openxmlformats.org/officeDocument/2006/relationships/hyperlink"/><Relationship Id="rId3" Target="https://www.greened.kr/news/articleView.html?idxno=296065" TargetMode="External" Type="http://schemas.openxmlformats.org/officeDocument/2006/relationships/hyperlink"/><Relationship Id="rId4" Target="https://m.edaily.co.kr/news/read?newsId=01348086622720160&amp;mediaCodeNo=257" TargetMode="External" Type="http://schemas.openxmlformats.org/officeDocument/2006/relationships/hyperlink"/><Relationship Id="rId5" Target="https://www.thescoop.co.kr/news/articleView.html?idxno=55793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7479" y="0"/>
            <a:ext cx="19124669" cy="6686550"/>
            <a:chOff x="0" y="0"/>
            <a:chExt cx="5036950" cy="1761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6950" cy="1761067"/>
            </a:xfrm>
            <a:custGeom>
              <a:avLst/>
              <a:gdLst/>
              <a:ahLst/>
              <a:cxnLst/>
              <a:rect r="r" b="b" t="t" l="l"/>
              <a:pathLst>
                <a:path h="1761067" w="5036950">
                  <a:moveTo>
                    <a:pt x="0" y="0"/>
                  </a:moveTo>
                  <a:lnTo>
                    <a:pt x="5036950" y="0"/>
                  </a:lnTo>
                  <a:lnTo>
                    <a:pt x="5036950" y="1761067"/>
                  </a:lnTo>
                  <a:lnTo>
                    <a:pt x="0" y="1761067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5036950" cy="1846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86858" y="-5359077"/>
            <a:ext cx="10616409" cy="10987228"/>
          </a:xfrm>
          <a:custGeom>
            <a:avLst/>
            <a:gdLst/>
            <a:ahLst/>
            <a:cxnLst/>
            <a:rect r="r" b="b" t="t" l="l"/>
            <a:pathLst>
              <a:path h="10987228" w="10616409">
                <a:moveTo>
                  <a:pt x="0" y="0"/>
                </a:moveTo>
                <a:lnTo>
                  <a:pt x="10616409" y="0"/>
                </a:lnTo>
                <a:lnTo>
                  <a:pt x="10616409" y="10987228"/>
                </a:lnTo>
                <a:lnTo>
                  <a:pt x="0" y="1098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538611">
            <a:off x="-44078" y="134537"/>
            <a:ext cx="8726317" cy="10987228"/>
          </a:xfrm>
          <a:custGeom>
            <a:avLst/>
            <a:gdLst/>
            <a:ahLst/>
            <a:cxnLst/>
            <a:rect r="r" b="b" t="t" l="l"/>
            <a:pathLst>
              <a:path h="10987228" w="8726317">
                <a:moveTo>
                  <a:pt x="0" y="0"/>
                </a:moveTo>
                <a:lnTo>
                  <a:pt x="8726317" y="0"/>
                </a:lnTo>
                <a:lnTo>
                  <a:pt x="8726317" y="10987228"/>
                </a:lnTo>
                <a:lnTo>
                  <a:pt x="0" y="1098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" t="0" r="-214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452149" y="6686550"/>
            <a:ext cx="20896490" cy="6686550"/>
            <a:chOff x="0" y="0"/>
            <a:chExt cx="5503602" cy="176106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03602" cy="1761067"/>
            </a:xfrm>
            <a:custGeom>
              <a:avLst/>
              <a:gdLst/>
              <a:ahLst/>
              <a:cxnLst/>
              <a:rect r="r" b="b" t="t" l="l"/>
              <a:pathLst>
                <a:path h="1761067" w="5503602">
                  <a:moveTo>
                    <a:pt x="0" y="0"/>
                  </a:moveTo>
                  <a:lnTo>
                    <a:pt x="5503602" y="0"/>
                  </a:lnTo>
                  <a:lnTo>
                    <a:pt x="550360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5503602" cy="1846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22092" y="7110785"/>
            <a:ext cx="8283575" cy="197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>
                <a:solidFill>
                  <a:srgbClr val="494949"/>
                </a:solidFill>
                <a:ea typeface="Nanum Square Light"/>
              </a:rPr>
              <a:t>원마트 매출 회복을 위한</a:t>
            </a:r>
          </a:p>
          <a:p>
            <a:pPr algn="l">
              <a:lnSpc>
                <a:spcPts val="5199"/>
              </a:lnSpc>
            </a:pPr>
            <a:r>
              <a:rPr lang="en-US" sz="3999">
                <a:solidFill>
                  <a:srgbClr val="494949"/>
                </a:solidFill>
                <a:ea typeface="Nanum Square Light"/>
              </a:rPr>
              <a:t>고객 데이터 분석을 통한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494949"/>
                </a:solidFill>
                <a:ea typeface="Nanum Square Light"/>
              </a:rPr>
              <a:t>온라인 서비스 개선 및 고객 유입 마케팅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7167935"/>
            <a:ext cx="164054" cy="646827"/>
            <a:chOff x="0" y="0"/>
            <a:chExt cx="43208" cy="1703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3208" cy="198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9613900"/>
            <a:ext cx="3456583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494949"/>
                </a:solidFill>
                <a:latin typeface="Nanum Square Light"/>
                <a:ea typeface="Nanum Square Light"/>
              </a:rPr>
              <a:t>디지털 혁신팀 : TEAM !=</a:t>
            </a:r>
            <a:r>
              <a:rPr lang="en-US" sz="2400">
                <a:solidFill>
                  <a:srgbClr val="494949"/>
                </a:solidFill>
                <a:latin typeface="Nanum Square Light"/>
              </a:rPr>
              <a:t>94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cap="flat" w="3810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6576892" y="4622933"/>
            <a:ext cx="5134215" cy="1600758"/>
            <a:chOff x="0" y="0"/>
            <a:chExt cx="817144" cy="2547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7144" cy="254771"/>
            </a:xfrm>
            <a:custGeom>
              <a:avLst/>
              <a:gdLst/>
              <a:ahLst/>
              <a:cxnLst/>
              <a:rect r="r" b="b" t="t" l="l"/>
              <a:pathLst>
                <a:path h="254771" w="817144">
                  <a:moveTo>
                    <a:pt x="127385" y="0"/>
                  </a:moveTo>
                  <a:lnTo>
                    <a:pt x="689758" y="0"/>
                  </a:lnTo>
                  <a:cubicBezTo>
                    <a:pt x="723543" y="0"/>
                    <a:pt x="755944" y="13421"/>
                    <a:pt x="779833" y="37310"/>
                  </a:cubicBezTo>
                  <a:cubicBezTo>
                    <a:pt x="803723" y="61200"/>
                    <a:pt x="817144" y="93601"/>
                    <a:pt x="817144" y="127385"/>
                  </a:cubicBezTo>
                  <a:lnTo>
                    <a:pt x="817144" y="127385"/>
                  </a:lnTo>
                  <a:cubicBezTo>
                    <a:pt x="817144" y="161170"/>
                    <a:pt x="803723" y="193571"/>
                    <a:pt x="779833" y="217461"/>
                  </a:cubicBezTo>
                  <a:cubicBezTo>
                    <a:pt x="755944" y="241350"/>
                    <a:pt x="723543" y="254771"/>
                    <a:pt x="689758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817144" cy="369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933689" y="4818180"/>
            <a:ext cx="2216572" cy="111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  <a:ea typeface="Nanum Square Light"/>
              </a:rPr>
              <a:t>4.목표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559244"/>
            <a:ext cx="16230600" cy="1289530"/>
            <a:chOff x="0" y="0"/>
            <a:chExt cx="2583205" cy="205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3205" cy="205237"/>
            </a:xfrm>
            <a:custGeom>
              <a:avLst/>
              <a:gdLst/>
              <a:ahLst/>
              <a:cxnLst/>
              <a:rect r="r" b="b" t="t" l="l"/>
              <a:pathLst>
                <a:path h="205237" w="2583205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157537"/>
                  </a:lnTo>
                  <a:cubicBezTo>
                    <a:pt x="2583205" y="170188"/>
                    <a:pt x="2578180" y="182321"/>
                    <a:pt x="2569234" y="191266"/>
                  </a:cubicBezTo>
                  <a:cubicBezTo>
                    <a:pt x="2560289" y="200212"/>
                    <a:pt x="2548156" y="205237"/>
                    <a:pt x="2535506" y="205237"/>
                  </a:cubicBezTo>
                  <a:lnTo>
                    <a:pt x="47700" y="205237"/>
                  </a:lnTo>
                  <a:cubicBezTo>
                    <a:pt x="35049" y="205237"/>
                    <a:pt x="22916" y="200212"/>
                    <a:pt x="13971" y="191266"/>
                  </a:cubicBezTo>
                  <a:cubicBezTo>
                    <a:pt x="5025" y="182321"/>
                    <a:pt x="0" y="170188"/>
                    <a:pt x="0" y="15753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583205" cy="319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8700" y="1565275"/>
            <a:ext cx="16230600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066656" y="3738628"/>
            <a:ext cx="1872618" cy="2926350"/>
            <a:chOff x="0" y="0"/>
            <a:chExt cx="532161" cy="8316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32161" cy="831611"/>
            </a:xfrm>
            <a:custGeom>
              <a:avLst/>
              <a:gdLst/>
              <a:ahLst/>
              <a:cxnLst/>
              <a:rect r="r" b="b" t="t" l="l"/>
              <a:pathLst>
                <a:path h="831611" w="532161">
                  <a:moveTo>
                    <a:pt x="210848" y="0"/>
                  </a:moveTo>
                  <a:lnTo>
                    <a:pt x="321313" y="0"/>
                  </a:lnTo>
                  <a:cubicBezTo>
                    <a:pt x="377234" y="0"/>
                    <a:pt x="430864" y="22214"/>
                    <a:pt x="470405" y="61756"/>
                  </a:cubicBezTo>
                  <a:cubicBezTo>
                    <a:pt x="509947" y="101298"/>
                    <a:pt x="532161" y="154928"/>
                    <a:pt x="532161" y="210848"/>
                  </a:cubicBezTo>
                  <a:lnTo>
                    <a:pt x="532161" y="620763"/>
                  </a:lnTo>
                  <a:cubicBezTo>
                    <a:pt x="532161" y="676683"/>
                    <a:pt x="509947" y="730313"/>
                    <a:pt x="470405" y="769855"/>
                  </a:cubicBezTo>
                  <a:cubicBezTo>
                    <a:pt x="430864" y="809396"/>
                    <a:pt x="377234" y="831611"/>
                    <a:pt x="321313" y="831611"/>
                  </a:cubicBezTo>
                  <a:lnTo>
                    <a:pt x="210848" y="831611"/>
                  </a:lnTo>
                  <a:cubicBezTo>
                    <a:pt x="154928" y="831611"/>
                    <a:pt x="101298" y="809396"/>
                    <a:pt x="61756" y="769855"/>
                  </a:cubicBezTo>
                  <a:cubicBezTo>
                    <a:pt x="22214" y="730313"/>
                    <a:pt x="0" y="676683"/>
                    <a:pt x="0" y="620763"/>
                  </a:cubicBezTo>
                  <a:lnTo>
                    <a:pt x="0" y="210848"/>
                  </a:lnTo>
                  <a:cubicBezTo>
                    <a:pt x="0" y="154928"/>
                    <a:pt x="22214" y="101298"/>
                    <a:pt x="61756" y="61756"/>
                  </a:cubicBezTo>
                  <a:cubicBezTo>
                    <a:pt x="101298" y="22214"/>
                    <a:pt x="154928" y="0"/>
                    <a:pt x="210848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32161" cy="869711"/>
            </a:xfrm>
            <a:prstGeom prst="rect">
              <a:avLst/>
            </a:prstGeom>
          </p:spPr>
          <p:txBody>
            <a:bodyPr anchor="ctr" rtlCol="false" tIns="53859" lIns="53859" bIns="53859" rIns="53859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81569" y="6101328"/>
            <a:ext cx="1872618" cy="542411"/>
            <a:chOff x="0" y="0"/>
            <a:chExt cx="532161" cy="1541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2161" cy="154143"/>
            </a:xfrm>
            <a:custGeom>
              <a:avLst/>
              <a:gdLst/>
              <a:ahLst/>
              <a:cxnLst/>
              <a:rect r="r" b="b" t="t" l="l"/>
              <a:pathLst>
                <a:path h="154143" w="532161">
                  <a:moveTo>
                    <a:pt x="77071" y="0"/>
                  </a:moveTo>
                  <a:lnTo>
                    <a:pt x="455090" y="0"/>
                  </a:lnTo>
                  <a:cubicBezTo>
                    <a:pt x="475530" y="0"/>
                    <a:pt x="495134" y="8120"/>
                    <a:pt x="509588" y="22574"/>
                  </a:cubicBezTo>
                  <a:cubicBezTo>
                    <a:pt x="524041" y="37027"/>
                    <a:pt x="532161" y="56631"/>
                    <a:pt x="532161" y="77071"/>
                  </a:cubicBezTo>
                  <a:lnTo>
                    <a:pt x="532161" y="77071"/>
                  </a:lnTo>
                  <a:cubicBezTo>
                    <a:pt x="532161" y="119637"/>
                    <a:pt x="497655" y="154143"/>
                    <a:pt x="455090" y="154143"/>
                  </a:cubicBezTo>
                  <a:lnTo>
                    <a:pt x="77071" y="154143"/>
                  </a:lnTo>
                  <a:cubicBezTo>
                    <a:pt x="34506" y="154143"/>
                    <a:pt x="0" y="119637"/>
                    <a:pt x="0" y="77071"/>
                  </a:cubicBezTo>
                  <a:lnTo>
                    <a:pt x="0" y="77071"/>
                  </a:lnTo>
                  <a:cubicBezTo>
                    <a:pt x="0" y="34506"/>
                    <a:pt x="34506" y="0"/>
                    <a:pt x="77071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32161" cy="192243"/>
            </a:xfrm>
            <a:prstGeom prst="rect">
              <a:avLst/>
            </a:prstGeom>
          </p:spPr>
          <p:txBody>
            <a:bodyPr anchor="ctr" rtlCol="false" tIns="53859" lIns="53859" bIns="53859" rIns="53859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-1717200">
            <a:off x="3189191" y="5052836"/>
            <a:ext cx="1642822" cy="587309"/>
          </a:xfrm>
          <a:custGeom>
            <a:avLst/>
            <a:gdLst/>
            <a:ahLst/>
            <a:cxnLst/>
            <a:rect r="r" b="b" t="t" l="l"/>
            <a:pathLst>
              <a:path h="587309" w="1642822">
                <a:moveTo>
                  <a:pt x="0" y="587309"/>
                </a:moveTo>
                <a:lnTo>
                  <a:pt x="1642821" y="587309"/>
                </a:lnTo>
                <a:lnTo>
                  <a:pt x="1642821" y="0"/>
                </a:lnTo>
                <a:lnTo>
                  <a:pt x="0" y="0"/>
                </a:lnTo>
                <a:lnTo>
                  <a:pt x="0" y="5873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881569" y="6829477"/>
            <a:ext cx="1872618" cy="0"/>
          </a:xfrm>
          <a:prstGeom prst="line">
            <a:avLst/>
          </a:prstGeom>
          <a:ln cap="flat" w="476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5066656" y="6807775"/>
            <a:ext cx="1872618" cy="0"/>
          </a:xfrm>
          <a:prstGeom prst="line">
            <a:avLst/>
          </a:prstGeom>
          <a:ln cap="flat" w="47625">
            <a:solidFill>
              <a:srgbClr val="A6A6A6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8928785" y="2944630"/>
            <a:ext cx="7644516" cy="5094434"/>
          </a:xfrm>
          <a:custGeom>
            <a:avLst/>
            <a:gdLst/>
            <a:ahLst/>
            <a:cxnLst/>
            <a:rect r="r" b="b" t="t" l="l"/>
            <a:pathLst>
              <a:path h="5094434" w="7644516">
                <a:moveTo>
                  <a:pt x="0" y="0"/>
                </a:moveTo>
                <a:lnTo>
                  <a:pt x="7644516" y="0"/>
                </a:lnTo>
                <a:lnTo>
                  <a:pt x="7644516" y="5094433"/>
                </a:lnTo>
                <a:lnTo>
                  <a:pt x="0" y="5094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4931889" y="2930648"/>
            <a:ext cx="1391465" cy="4330946"/>
            <a:chOff x="0" y="0"/>
            <a:chExt cx="1855287" cy="5774595"/>
          </a:xfrm>
        </p:grpSpPr>
        <p:grpSp>
          <p:nvGrpSpPr>
            <p:cNvPr name="Group 17" id="17"/>
            <p:cNvGrpSpPr/>
            <p:nvPr/>
          </p:nvGrpSpPr>
          <p:grpSpPr>
            <a:xfrm rot="-5400000">
              <a:off x="-1959654" y="1959654"/>
              <a:ext cx="5774595" cy="1855287"/>
              <a:chOff x="0" y="0"/>
              <a:chExt cx="2529847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529847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529847">
                    <a:moveTo>
                      <a:pt x="2529847" y="406400"/>
                    </a:moveTo>
                    <a:lnTo>
                      <a:pt x="2123447" y="0"/>
                    </a:lnTo>
                    <a:lnTo>
                      <a:pt x="2123447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2123447" y="609600"/>
                    </a:lnTo>
                    <a:lnTo>
                      <a:pt x="2123447" y="812800"/>
                    </a:lnTo>
                    <a:lnTo>
                      <a:pt x="2529847" y="40640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3131">
                      <a:alpha val="76000"/>
                    </a:srgbClr>
                  </a:gs>
                  <a:gs pos="100000">
                    <a:srgbClr val="FF914D">
                      <a:alpha val="7600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65100"/>
                <a:ext cx="2428247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011533" y="782919"/>
              <a:ext cx="369790" cy="1007124"/>
            </a:xfrm>
            <a:custGeom>
              <a:avLst/>
              <a:gdLst/>
              <a:ahLst/>
              <a:cxnLst/>
              <a:rect r="r" b="b" t="t" l="l"/>
              <a:pathLst>
                <a:path h="1007124" w="369790">
                  <a:moveTo>
                    <a:pt x="0" y="0"/>
                  </a:moveTo>
                  <a:lnTo>
                    <a:pt x="369790" y="0"/>
                  </a:lnTo>
                  <a:lnTo>
                    <a:pt x="369790" y="1007125"/>
                  </a:lnTo>
                  <a:lnTo>
                    <a:pt x="0" y="1007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3404" t="0" r="0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3961970" y="8559244"/>
            <a:ext cx="1288229" cy="1288229"/>
          </a:xfrm>
          <a:custGeom>
            <a:avLst/>
            <a:gdLst/>
            <a:ahLst/>
            <a:cxnLst/>
            <a:rect r="r" b="b" t="t" l="l"/>
            <a:pathLst>
              <a:path h="1288229" w="1288229">
                <a:moveTo>
                  <a:pt x="0" y="0"/>
                </a:moveTo>
                <a:lnTo>
                  <a:pt x="1288229" y="0"/>
                </a:lnTo>
                <a:lnTo>
                  <a:pt x="1288229" y="1288229"/>
                </a:lnTo>
                <a:lnTo>
                  <a:pt x="0" y="12882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85371" y="1938352"/>
            <a:ext cx="6744120" cy="572776"/>
            <a:chOff x="0" y="0"/>
            <a:chExt cx="2679222" cy="22754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679222" cy="227545"/>
            </a:xfrm>
            <a:custGeom>
              <a:avLst/>
              <a:gdLst/>
              <a:ahLst/>
              <a:cxnLst/>
              <a:rect r="r" b="b" t="t" l="l"/>
              <a:pathLst>
                <a:path h="227545" w="2679222">
                  <a:moveTo>
                    <a:pt x="0" y="0"/>
                  </a:moveTo>
                  <a:lnTo>
                    <a:pt x="2679222" y="0"/>
                  </a:lnTo>
                  <a:lnTo>
                    <a:pt x="2679222" y="227545"/>
                  </a:lnTo>
                  <a:lnTo>
                    <a:pt x="0" y="227545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679222" cy="26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302836" y="1967347"/>
            <a:ext cx="8888561" cy="572776"/>
            <a:chOff x="0" y="0"/>
            <a:chExt cx="3531140" cy="2275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531140" cy="227545"/>
            </a:xfrm>
            <a:custGeom>
              <a:avLst/>
              <a:gdLst/>
              <a:ahLst/>
              <a:cxnLst/>
              <a:rect r="r" b="b" t="t" l="l"/>
              <a:pathLst>
                <a:path h="227545" w="3531140">
                  <a:moveTo>
                    <a:pt x="0" y="0"/>
                  </a:moveTo>
                  <a:lnTo>
                    <a:pt x="3531140" y="0"/>
                  </a:lnTo>
                  <a:lnTo>
                    <a:pt x="3531140" y="227545"/>
                  </a:lnTo>
                  <a:lnTo>
                    <a:pt x="0" y="227545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531140" cy="26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529724" y="8753438"/>
            <a:ext cx="8798123" cy="92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ea typeface="Nanum Square Bold"/>
              </a:rPr>
              <a:t>무작위 적인 광고문자 대량 발송이 아닌 고객 세분화를 통하여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anum Square Bold"/>
                <a:ea typeface="Nanum Square Bold"/>
              </a:rPr>
              <a:t>맞춤 문자 서비스 수신 동의율 약 5배 증가를 기대 할 수 있음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85371" y="708025"/>
            <a:ext cx="1269603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</a:rPr>
              <a:t>4. </a:t>
            </a:r>
            <a:r>
              <a:rPr lang="en-US" sz="3500">
                <a:solidFill>
                  <a:srgbClr val="000000"/>
                </a:solidFill>
                <a:ea typeface="Nanum Square Light"/>
              </a:rPr>
              <a:t>목표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77684" y="3917452"/>
            <a:ext cx="1732917" cy="37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0000"/>
                </a:solidFill>
                <a:latin typeface="Nanum Square Bold"/>
                <a:ea typeface="Nanum Square Bold"/>
              </a:rPr>
              <a:t>약 400%  증가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85371" y="2777828"/>
            <a:ext cx="6744120" cy="4742919"/>
            <a:chOff x="0" y="0"/>
            <a:chExt cx="2679222" cy="188421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679222" cy="1884210"/>
            </a:xfrm>
            <a:custGeom>
              <a:avLst/>
              <a:gdLst/>
              <a:ahLst/>
              <a:cxnLst/>
              <a:rect r="r" b="b" t="t" l="l"/>
              <a:pathLst>
                <a:path h="1884210" w="2679222">
                  <a:moveTo>
                    <a:pt x="0" y="0"/>
                  </a:moveTo>
                  <a:lnTo>
                    <a:pt x="2679222" y="0"/>
                  </a:lnTo>
                  <a:lnTo>
                    <a:pt x="2679222" y="1884210"/>
                  </a:lnTo>
                  <a:lnTo>
                    <a:pt x="0" y="18842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679222" cy="1922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456559" y="6160560"/>
            <a:ext cx="871843" cy="41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sz="2506">
                <a:solidFill>
                  <a:srgbClr val="000000"/>
                </a:solidFill>
                <a:latin typeface="Nanum Square Bold"/>
                <a:ea typeface="Nanum Square Bold"/>
              </a:rPr>
              <a:t>902명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270055" y="4638111"/>
            <a:ext cx="1550921" cy="60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645">
                <a:solidFill>
                  <a:srgbClr val="000000"/>
                </a:solidFill>
                <a:latin typeface="Nanum Square Bold"/>
                <a:ea typeface="Nanum Square Bold"/>
              </a:rPr>
              <a:t>4510명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61162" y="6813078"/>
            <a:ext cx="913433" cy="37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2022년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588799" y="6813078"/>
            <a:ext cx="913433" cy="37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2023년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378360" y="2007400"/>
            <a:ext cx="4064124" cy="37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&lt; 비수신 → 수신 전환 회원 증가율&gt;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2289" y="7556552"/>
            <a:ext cx="4509715" cy="33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anum Square Light"/>
                <a:ea typeface="Nanum Square Light"/>
              </a:rPr>
              <a:t>＊ 롯데마트 회원 증가율인 400% 현황 참고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237782" y="2029216"/>
            <a:ext cx="6561274" cy="37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&lt; 비수신 → 수신 전환 회원 증가율에 따른 기대매출 추이&gt;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163044" y="2940173"/>
            <a:ext cx="986305" cy="60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645">
                <a:solidFill>
                  <a:srgbClr val="000000"/>
                </a:solidFill>
                <a:latin typeface="Nanum Square Bold"/>
                <a:ea typeface="Nanum Square Bold"/>
              </a:rPr>
              <a:t>95억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5485507" y="3524993"/>
            <a:ext cx="181371" cy="181371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859" lIns="53859" bIns="53859" rIns="53859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5666878" y="7728319"/>
            <a:ext cx="796925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단위 : 억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cap="flat" w="3810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6112466" y="4622933"/>
            <a:ext cx="6063068" cy="1600758"/>
            <a:chOff x="0" y="0"/>
            <a:chExt cx="964977" cy="2547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64977" cy="254771"/>
            </a:xfrm>
            <a:custGeom>
              <a:avLst/>
              <a:gdLst/>
              <a:ahLst/>
              <a:cxnLst/>
              <a:rect r="r" b="b" t="t" l="l"/>
              <a:pathLst>
                <a:path h="254771" w="964977">
                  <a:moveTo>
                    <a:pt x="127385" y="0"/>
                  </a:moveTo>
                  <a:lnTo>
                    <a:pt x="837591" y="0"/>
                  </a:lnTo>
                  <a:cubicBezTo>
                    <a:pt x="871376" y="0"/>
                    <a:pt x="903777" y="13421"/>
                    <a:pt x="927666" y="37310"/>
                  </a:cubicBezTo>
                  <a:cubicBezTo>
                    <a:pt x="951556" y="61200"/>
                    <a:pt x="964977" y="93601"/>
                    <a:pt x="964977" y="127385"/>
                  </a:cubicBezTo>
                  <a:lnTo>
                    <a:pt x="964977" y="127385"/>
                  </a:lnTo>
                  <a:cubicBezTo>
                    <a:pt x="964977" y="161170"/>
                    <a:pt x="951556" y="193571"/>
                    <a:pt x="927666" y="217461"/>
                  </a:cubicBezTo>
                  <a:cubicBezTo>
                    <a:pt x="903777" y="241350"/>
                    <a:pt x="871376" y="254771"/>
                    <a:pt x="837591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964977" cy="369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70564" y="4969324"/>
            <a:ext cx="3546872" cy="83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anum Square Light"/>
                <a:ea typeface="Nanum Square Light"/>
              </a:rPr>
              <a:t>5.데이터 분석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83981" y="1637418"/>
            <a:ext cx="16230600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655635" y="2644566"/>
          <a:ext cx="16809388" cy="6170298"/>
        </p:xfrm>
        <a:graphic>
          <a:graphicData uri="http://schemas.openxmlformats.org/drawingml/2006/table">
            <a:tbl>
              <a:tblPr/>
              <a:tblGrid>
                <a:gridCol w="859940"/>
                <a:gridCol w="4140113"/>
                <a:gridCol w="3465508"/>
                <a:gridCol w="8343828"/>
              </a:tblGrid>
              <a:tr h="116141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　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데이터 분석 목적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주요변수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설명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</a:tr>
              <a:tr h="1526888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1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모바일 알람 서비스 신청에 따른 데이터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연령,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모바일 알람 신청여부, 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구매금액, 기타 파생변수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EDA</a:t>
                      </a:r>
                      <a:endParaRPr lang="en-US" sz="1100"/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기존 서비스 이용중인 고객들의 구매금액(매출), 빈도수 파악    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1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모바일 알람 서비스 신청에 따른 데이터 분석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연령,</a:t>
                      </a: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모바일 알람 신청여부, 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구매금액, 기타 파생변수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EDA</a:t>
                      </a:r>
                      <a:endParaRPr lang="en-US" sz="1100"/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기존 서비스 이용중인 고객들의 구매금액(매출), 빈도수 파악    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5436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고객 특성 분석 및 검정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연령, 성별, 구매금액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물품 중분류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EDA</a:t>
                      </a:r>
                      <a:endParaRPr lang="en-US" sz="1100"/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시간대, 매장, 연령대별 매출 탐색 및 시각화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상위 판매 제품 분석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6564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고객 특성 분석 및 검정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파생변수 : RFM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R(최근 구매 시점) * - 0.3</a:t>
                      </a:r>
                      <a:endParaRPr lang="en-US" sz="1100"/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F(방문빈도) * 0.3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M(총 구매금액) * 0.4</a:t>
                      </a:r>
                    </a:p>
                    <a:p>
                      <a:pPr algn="l" marL="474979" indent="-237490" lvl="1">
                        <a:lnSpc>
                          <a:spcPts val="3079"/>
                        </a:lnSpc>
                        <a:buFont typeface="Arial"/>
                        <a:buChar char="•"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VVIP(10%),VIP(20%), Gold(20%), Silver(20%),Normal(30%)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208115" y="708025"/>
            <a:ext cx="3514328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5. 데이터 분석 계획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42425"/>
            <a:ext cx="16230600" cy="1040105"/>
            <a:chOff x="0" y="0"/>
            <a:chExt cx="2583205" cy="16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3205" cy="165539"/>
            </a:xfrm>
            <a:custGeom>
              <a:avLst/>
              <a:gdLst/>
              <a:ahLst/>
              <a:cxnLst/>
              <a:rect r="r" b="b" t="t" l="l"/>
              <a:pathLst>
                <a:path h="165539" w="2583205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117840"/>
                  </a:lnTo>
                  <a:cubicBezTo>
                    <a:pt x="2583205" y="130491"/>
                    <a:pt x="2578180" y="142623"/>
                    <a:pt x="2569234" y="151569"/>
                  </a:cubicBezTo>
                  <a:cubicBezTo>
                    <a:pt x="2560289" y="160514"/>
                    <a:pt x="2548156" y="165539"/>
                    <a:pt x="2535506" y="165539"/>
                  </a:cubicBezTo>
                  <a:lnTo>
                    <a:pt x="47700" y="165539"/>
                  </a:lnTo>
                  <a:cubicBezTo>
                    <a:pt x="35049" y="165539"/>
                    <a:pt x="22916" y="160514"/>
                    <a:pt x="13971" y="151569"/>
                  </a:cubicBezTo>
                  <a:cubicBezTo>
                    <a:pt x="5025" y="142623"/>
                    <a:pt x="0" y="130491"/>
                    <a:pt x="0" y="117840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583205" cy="279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8700" y="1565275"/>
            <a:ext cx="16230600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35028" y="7271126"/>
            <a:ext cx="2639289" cy="298301"/>
            <a:chOff x="0" y="0"/>
            <a:chExt cx="3519052" cy="39773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070299" y="0"/>
              <a:ext cx="512095" cy="382635"/>
              <a:chOff x="0" y="0"/>
              <a:chExt cx="117733" cy="8797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7733" cy="87970"/>
              </a:xfrm>
              <a:custGeom>
                <a:avLst/>
                <a:gdLst/>
                <a:ahLst/>
                <a:cxnLst/>
                <a:rect r="r" b="b" t="t" l="l"/>
                <a:pathLst>
                  <a:path h="87970" w="117733">
                    <a:moveTo>
                      <a:pt x="0" y="0"/>
                    </a:moveTo>
                    <a:lnTo>
                      <a:pt x="117733" y="0"/>
                    </a:lnTo>
                    <a:lnTo>
                      <a:pt x="117733" y="87970"/>
                    </a:lnTo>
                    <a:lnTo>
                      <a:pt x="0" y="87970"/>
                    </a:lnTo>
                    <a:close/>
                  </a:path>
                </a:pathLst>
              </a:custGeom>
              <a:solidFill>
                <a:srgbClr val="C5E0B4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17733" cy="126070"/>
              </a:xfrm>
              <a:prstGeom prst="rect">
                <a:avLst/>
              </a:prstGeom>
            </p:spPr>
            <p:txBody>
              <a:bodyPr anchor="ctr" rtlCol="false" tIns="43647" lIns="43647" bIns="43647" rIns="43647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931636" y="-38100"/>
              <a:ext cx="616148" cy="435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ea typeface="Nanum Square Light"/>
                </a:rPr>
                <a:t>수신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924223" cy="435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ea typeface="Nanum Square Light"/>
                </a:rPr>
                <a:t>비수신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3006957" y="0"/>
              <a:ext cx="512095" cy="382635"/>
              <a:chOff x="0" y="0"/>
              <a:chExt cx="117733" cy="879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7733" cy="87970"/>
              </a:xfrm>
              <a:custGeom>
                <a:avLst/>
                <a:gdLst/>
                <a:ahLst/>
                <a:cxnLst/>
                <a:rect r="r" b="b" t="t" l="l"/>
                <a:pathLst>
                  <a:path h="87970" w="117733">
                    <a:moveTo>
                      <a:pt x="0" y="0"/>
                    </a:moveTo>
                    <a:lnTo>
                      <a:pt x="117733" y="0"/>
                    </a:lnTo>
                    <a:lnTo>
                      <a:pt x="117733" y="87970"/>
                    </a:lnTo>
                    <a:lnTo>
                      <a:pt x="0" y="87970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17733" cy="126070"/>
              </a:xfrm>
              <a:prstGeom prst="rect">
                <a:avLst/>
              </a:prstGeom>
            </p:spPr>
            <p:txBody>
              <a:bodyPr anchor="ctr" rtlCol="false" tIns="43647" lIns="43647" bIns="43647" rIns="43647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</p:grpSp>
      <p:sp>
        <p:nvSpPr>
          <p:cNvPr name="Freeform 15" id="15"/>
          <p:cNvSpPr/>
          <p:nvPr/>
        </p:nvSpPr>
        <p:spPr>
          <a:xfrm flipH="false" flipV="false" rot="0">
            <a:off x="1028700" y="2885653"/>
            <a:ext cx="6800791" cy="4282531"/>
          </a:xfrm>
          <a:custGeom>
            <a:avLst/>
            <a:gdLst/>
            <a:ahLst/>
            <a:cxnLst/>
            <a:rect r="r" b="b" t="t" l="l"/>
            <a:pathLst>
              <a:path h="4282531" w="6800791">
                <a:moveTo>
                  <a:pt x="0" y="0"/>
                </a:moveTo>
                <a:lnTo>
                  <a:pt x="6800791" y="0"/>
                </a:lnTo>
                <a:lnTo>
                  <a:pt x="6800791" y="4282531"/>
                </a:lnTo>
                <a:lnTo>
                  <a:pt x="0" y="428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14" r="-509" b="-7014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14029" y="708025"/>
            <a:ext cx="3514328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5. 데이터 분석 결과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1645954"/>
            <a:ext cx="6800791" cy="512140"/>
            <a:chOff x="0" y="0"/>
            <a:chExt cx="2701736" cy="2034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1736" cy="203457"/>
            </a:xfrm>
            <a:custGeom>
              <a:avLst/>
              <a:gdLst/>
              <a:ahLst/>
              <a:cxnLst/>
              <a:rect r="r" b="b" t="t" l="l"/>
              <a:pathLst>
                <a:path h="203457" w="2701736">
                  <a:moveTo>
                    <a:pt x="0" y="0"/>
                  </a:moveTo>
                  <a:lnTo>
                    <a:pt x="2701736" y="0"/>
                  </a:lnTo>
                  <a:lnTo>
                    <a:pt x="2701736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01736" cy="241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859225" y="1718605"/>
            <a:ext cx="4994374" cy="37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모바일 알람 신청 여부에 따른 방문주기 평균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74454" y="9147919"/>
            <a:ext cx="11139091" cy="86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Nanum Square Bold"/>
                <a:ea typeface="Nanum Square Bold"/>
              </a:rPr>
              <a:t>모바일 알람을 신청한 고객들이 더 활발하게 마트를 이용하고, 소비하는 경향을 보임</a:t>
            </a:r>
          </a:p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anum Square Bold"/>
                <a:ea typeface="Nanum Square Bold"/>
              </a:rPr>
              <a:t>&gt;&gt;&gt; 따라서 수신 동의 회원을 늘려서 매출증대를  추정 할 수 있음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72115" y="920189"/>
            <a:ext cx="5278239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|  모바일 알람  서비스 신청에 따른 데이터 분석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55090" y="2386694"/>
            <a:ext cx="1513359" cy="336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anum Square Light"/>
              </a:rPr>
              <a:t>평균 방문 주기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24548" y="2395430"/>
            <a:ext cx="1745059" cy="33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ea typeface="Nanum Square Light"/>
              </a:rPr>
              <a:t>최종 방문일 평균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810543" y="1667584"/>
            <a:ext cx="4448757" cy="512140"/>
            <a:chOff x="0" y="0"/>
            <a:chExt cx="1767348" cy="2034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67348" cy="203457"/>
            </a:xfrm>
            <a:custGeom>
              <a:avLst/>
              <a:gdLst/>
              <a:ahLst/>
              <a:cxnLst/>
              <a:rect r="r" b="b" t="t" l="l"/>
              <a:pathLst>
                <a:path h="203457" w="1767348">
                  <a:moveTo>
                    <a:pt x="0" y="0"/>
                  </a:moveTo>
                  <a:lnTo>
                    <a:pt x="1767348" y="0"/>
                  </a:lnTo>
                  <a:lnTo>
                    <a:pt x="1767348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67348" cy="241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992331" y="1667584"/>
            <a:ext cx="4710802" cy="512140"/>
            <a:chOff x="0" y="0"/>
            <a:chExt cx="1871450" cy="2034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71450" cy="203457"/>
            </a:xfrm>
            <a:custGeom>
              <a:avLst/>
              <a:gdLst/>
              <a:ahLst/>
              <a:cxnLst/>
              <a:rect r="r" b="b" t="t" l="l"/>
              <a:pathLst>
                <a:path h="203457" w="1871450">
                  <a:moveTo>
                    <a:pt x="0" y="0"/>
                  </a:moveTo>
                  <a:lnTo>
                    <a:pt x="1871450" y="0"/>
                  </a:lnTo>
                  <a:lnTo>
                    <a:pt x="1871450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871450" cy="241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7916179" y="1645954"/>
            <a:ext cx="0" cy="7251735"/>
          </a:xfrm>
          <a:prstGeom prst="line">
            <a:avLst/>
          </a:prstGeom>
          <a:ln cap="flat" w="19050">
            <a:solidFill>
              <a:srgbClr val="A6A6A6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2810543" y="7605024"/>
            <a:ext cx="4448757" cy="1310775"/>
            <a:chOff x="0" y="0"/>
            <a:chExt cx="708048" cy="20861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08048" cy="208618"/>
            </a:xfrm>
            <a:custGeom>
              <a:avLst/>
              <a:gdLst/>
              <a:ahLst/>
              <a:cxnLst/>
              <a:rect r="r" b="b" t="t" l="l"/>
              <a:pathLst>
                <a:path h="208618" w="708048">
                  <a:moveTo>
                    <a:pt x="104309" y="0"/>
                  </a:moveTo>
                  <a:lnTo>
                    <a:pt x="603739" y="0"/>
                  </a:lnTo>
                  <a:cubicBezTo>
                    <a:pt x="631404" y="0"/>
                    <a:pt x="657935" y="10990"/>
                    <a:pt x="677497" y="30551"/>
                  </a:cubicBezTo>
                  <a:cubicBezTo>
                    <a:pt x="697059" y="50113"/>
                    <a:pt x="708048" y="76645"/>
                    <a:pt x="708048" y="104309"/>
                  </a:cubicBezTo>
                  <a:lnTo>
                    <a:pt x="708048" y="104309"/>
                  </a:lnTo>
                  <a:cubicBezTo>
                    <a:pt x="708048" y="161918"/>
                    <a:pt x="661348" y="208618"/>
                    <a:pt x="603739" y="208618"/>
                  </a:cubicBezTo>
                  <a:lnTo>
                    <a:pt x="104309" y="208618"/>
                  </a:lnTo>
                  <a:cubicBezTo>
                    <a:pt x="46701" y="208618"/>
                    <a:pt x="0" y="161918"/>
                    <a:pt x="0" y="104309"/>
                  </a:cubicBezTo>
                  <a:lnTo>
                    <a:pt x="0" y="104309"/>
                  </a:lnTo>
                  <a:cubicBezTo>
                    <a:pt x="0" y="46701"/>
                    <a:pt x="46701" y="0"/>
                    <a:pt x="10430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14300"/>
              <a:ext cx="708048" cy="32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3207530" y="2731980"/>
            <a:ext cx="3654783" cy="4873044"/>
          </a:xfrm>
          <a:custGeom>
            <a:avLst/>
            <a:gdLst/>
            <a:ahLst/>
            <a:cxnLst/>
            <a:rect r="r" b="b" t="t" l="l"/>
            <a:pathLst>
              <a:path h="4873044" w="3654783">
                <a:moveTo>
                  <a:pt x="0" y="0"/>
                </a:moveTo>
                <a:lnTo>
                  <a:pt x="3654783" y="0"/>
                </a:lnTo>
                <a:lnTo>
                  <a:pt x="3654783" y="4873044"/>
                </a:lnTo>
                <a:lnTo>
                  <a:pt x="0" y="4873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533382" y="4659512"/>
            <a:ext cx="3442759" cy="2778563"/>
          </a:xfrm>
          <a:custGeom>
            <a:avLst/>
            <a:gdLst/>
            <a:ahLst/>
            <a:cxnLst/>
            <a:rect r="r" b="b" t="t" l="l"/>
            <a:pathLst>
              <a:path h="2778563" w="3442759">
                <a:moveTo>
                  <a:pt x="0" y="0"/>
                </a:moveTo>
                <a:lnTo>
                  <a:pt x="3442759" y="0"/>
                </a:lnTo>
                <a:lnTo>
                  <a:pt x="3442759" y="2778563"/>
                </a:lnTo>
                <a:lnTo>
                  <a:pt x="0" y="2778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5788" t="-29544" r="-5076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315248" y="2011099"/>
            <a:ext cx="3879028" cy="2754489"/>
          </a:xfrm>
          <a:custGeom>
            <a:avLst/>
            <a:gdLst/>
            <a:ahLst/>
            <a:cxnLst/>
            <a:rect r="r" b="b" t="t" l="l"/>
            <a:pathLst>
              <a:path h="2754489" w="3879028">
                <a:moveTo>
                  <a:pt x="0" y="0"/>
                </a:moveTo>
                <a:lnTo>
                  <a:pt x="3879027" y="0"/>
                </a:lnTo>
                <a:lnTo>
                  <a:pt x="3879027" y="2754488"/>
                </a:lnTo>
                <a:lnTo>
                  <a:pt x="0" y="2754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63" t="-29544" r="-121657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8030383" y="7608544"/>
            <a:ext cx="4656431" cy="1310775"/>
            <a:chOff x="0" y="0"/>
            <a:chExt cx="741101" cy="2086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41101" cy="208618"/>
            </a:xfrm>
            <a:custGeom>
              <a:avLst/>
              <a:gdLst/>
              <a:ahLst/>
              <a:cxnLst/>
              <a:rect r="r" b="b" t="t" l="l"/>
              <a:pathLst>
                <a:path h="208618" w="741101">
                  <a:moveTo>
                    <a:pt x="104309" y="0"/>
                  </a:moveTo>
                  <a:lnTo>
                    <a:pt x="636792" y="0"/>
                  </a:lnTo>
                  <a:cubicBezTo>
                    <a:pt x="664457" y="0"/>
                    <a:pt x="690988" y="10990"/>
                    <a:pt x="710550" y="30551"/>
                  </a:cubicBezTo>
                  <a:cubicBezTo>
                    <a:pt x="730112" y="50113"/>
                    <a:pt x="741101" y="76645"/>
                    <a:pt x="741101" y="104309"/>
                  </a:cubicBezTo>
                  <a:lnTo>
                    <a:pt x="741101" y="104309"/>
                  </a:lnTo>
                  <a:cubicBezTo>
                    <a:pt x="741101" y="161918"/>
                    <a:pt x="694400" y="208618"/>
                    <a:pt x="636792" y="208618"/>
                  </a:cubicBezTo>
                  <a:lnTo>
                    <a:pt x="104309" y="208618"/>
                  </a:lnTo>
                  <a:cubicBezTo>
                    <a:pt x="46701" y="208618"/>
                    <a:pt x="0" y="161918"/>
                    <a:pt x="0" y="104309"/>
                  </a:cubicBezTo>
                  <a:lnTo>
                    <a:pt x="0" y="104309"/>
                  </a:lnTo>
                  <a:cubicBezTo>
                    <a:pt x="0" y="46701"/>
                    <a:pt x="46701" y="0"/>
                    <a:pt x="10430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14300"/>
              <a:ext cx="741101" cy="32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28700" y="7605024"/>
            <a:ext cx="6800791" cy="1310775"/>
            <a:chOff x="0" y="0"/>
            <a:chExt cx="1082390" cy="20861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82390" cy="208618"/>
            </a:xfrm>
            <a:custGeom>
              <a:avLst/>
              <a:gdLst/>
              <a:ahLst/>
              <a:cxnLst/>
              <a:rect r="r" b="b" t="t" l="l"/>
              <a:pathLst>
                <a:path h="208618" w="1082390">
                  <a:moveTo>
                    <a:pt x="104309" y="0"/>
                  </a:moveTo>
                  <a:lnTo>
                    <a:pt x="978081" y="0"/>
                  </a:lnTo>
                  <a:cubicBezTo>
                    <a:pt x="1035689" y="0"/>
                    <a:pt x="1082390" y="46701"/>
                    <a:pt x="1082390" y="104309"/>
                  </a:cubicBezTo>
                  <a:lnTo>
                    <a:pt x="1082390" y="104309"/>
                  </a:lnTo>
                  <a:cubicBezTo>
                    <a:pt x="1082390" y="131974"/>
                    <a:pt x="1071400" y="158505"/>
                    <a:pt x="1051839" y="178067"/>
                  </a:cubicBezTo>
                  <a:cubicBezTo>
                    <a:pt x="1032277" y="197629"/>
                    <a:pt x="1005745" y="208618"/>
                    <a:pt x="978081" y="208618"/>
                  </a:cubicBezTo>
                  <a:lnTo>
                    <a:pt x="104309" y="208618"/>
                  </a:lnTo>
                  <a:cubicBezTo>
                    <a:pt x="46701" y="208618"/>
                    <a:pt x="0" y="161918"/>
                    <a:pt x="0" y="104309"/>
                  </a:cubicBezTo>
                  <a:lnTo>
                    <a:pt x="0" y="104309"/>
                  </a:lnTo>
                  <a:cubicBezTo>
                    <a:pt x="0" y="46701"/>
                    <a:pt x="46701" y="0"/>
                    <a:pt x="10430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14300"/>
              <a:ext cx="1082390" cy="32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8074552" y="1718642"/>
            <a:ext cx="4568093" cy="37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신청에 따른 구매횟수 | 총 구매금액 평균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228320" y="1718642"/>
            <a:ext cx="3583707" cy="37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연령대별 모바일 알람 수신 비율</a:t>
            </a:r>
          </a:p>
        </p:txBody>
      </p:sp>
      <p:sp>
        <p:nvSpPr>
          <p:cNvPr name="AutoShape 46" id="46"/>
          <p:cNvSpPr/>
          <p:nvPr/>
        </p:nvSpPr>
        <p:spPr>
          <a:xfrm flipV="true">
            <a:off x="12779286" y="1645954"/>
            <a:ext cx="0" cy="7251735"/>
          </a:xfrm>
          <a:prstGeom prst="line">
            <a:avLst/>
          </a:prstGeom>
          <a:ln cap="flat" w="19050">
            <a:solidFill>
              <a:srgbClr val="A6A6A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47" id="47"/>
          <p:cNvSpPr txBox="true"/>
          <p:nvPr/>
        </p:nvSpPr>
        <p:spPr>
          <a:xfrm rot="0">
            <a:off x="1481554" y="7919957"/>
            <a:ext cx="5895082" cy="73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Nanum Square"/>
              </a:rPr>
              <a:t>알람서비스를 신청한 화원이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더 짧은 주기로 마트를 방문하며, 방문일이 더 최근임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643948" y="7739038"/>
            <a:ext cx="3407569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Nanum Square"/>
              </a:rPr>
              <a:t>알람서비스를 신청한 화원의 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구매횟수 | 총 구매금액 평균이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비수신보다 약 5배 높음 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228320" y="2322599"/>
            <a:ext cx="3688859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anum Square Bold"/>
                <a:ea typeface="Nanum Square Bold"/>
              </a:rPr>
              <a:t>수신 : 비수신 = 8 : 92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027057" y="7833624"/>
            <a:ext cx="4091385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전체의 약 92%가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모바일 알람 서비스를 이용하지 않음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42425"/>
            <a:ext cx="16230600" cy="806349"/>
            <a:chOff x="0" y="0"/>
            <a:chExt cx="2583205" cy="128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3205" cy="128336"/>
            </a:xfrm>
            <a:custGeom>
              <a:avLst/>
              <a:gdLst/>
              <a:ahLst/>
              <a:cxnLst/>
              <a:rect r="r" b="b" t="t" l="l"/>
              <a:pathLst>
                <a:path h="128336" w="2583205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80636"/>
                  </a:lnTo>
                  <a:cubicBezTo>
                    <a:pt x="2583205" y="93287"/>
                    <a:pt x="2578180" y="105419"/>
                    <a:pt x="2569234" y="114365"/>
                  </a:cubicBezTo>
                  <a:cubicBezTo>
                    <a:pt x="2560289" y="123310"/>
                    <a:pt x="2548156" y="128336"/>
                    <a:pt x="2535506" y="128336"/>
                  </a:cubicBezTo>
                  <a:lnTo>
                    <a:pt x="47700" y="128336"/>
                  </a:lnTo>
                  <a:cubicBezTo>
                    <a:pt x="35049" y="128336"/>
                    <a:pt x="22916" y="123310"/>
                    <a:pt x="13971" y="114365"/>
                  </a:cubicBezTo>
                  <a:cubicBezTo>
                    <a:pt x="5025" y="105419"/>
                    <a:pt x="0" y="93287"/>
                    <a:pt x="0" y="8063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583205" cy="24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8700" y="1565275"/>
            <a:ext cx="16230600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5584866" y="1645954"/>
            <a:ext cx="6800791" cy="512140"/>
            <a:chOff x="0" y="0"/>
            <a:chExt cx="2701736" cy="2034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1736" cy="203457"/>
            </a:xfrm>
            <a:custGeom>
              <a:avLst/>
              <a:gdLst/>
              <a:ahLst/>
              <a:cxnLst/>
              <a:rect r="r" b="b" t="t" l="l"/>
              <a:pathLst>
                <a:path h="203457" w="2701736">
                  <a:moveTo>
                    <a:pt x="0" y="0"/>
                  </a:moveTo>
                  <a:lnTo>
                    <a:pt x="2701736" y="0"/>
                  </a:lnTo>
                  <a:lnTo>
                    <a:pt x="2701736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1736" cy="241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48498" y="1667584"/>
            <a:ext cx="4710802" cy="512140"/>
            <a:chOff x="0" y="0"/>
            <a:chExt cx="1871450" cy="2034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71450" cy="203457"/>
            </a:xfrm>
            <a:custGeom>
              <a:avLst/>
              <a:gdLst/>
              <a:ahLst/>
              <a:cxnLst/>
              <a:rect r="r" b="b" t="t" l="l"/>
              <a:pathLst>
                <a:path h="203457" w="1871450">
                  <a:moveTo>
                    <a:pt x="0" y="0"/>
                  </a:moveTo>
                  <a:lnTo>
                    <a:pt x="1871450" y="0"/>
                  </a:lnTo>
                  <a:lnTo>
                    <a:pt x="1871450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71450" cy="241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86550" y="7960025"/>
            <a:ext cx="4656431" cy="959294"/>
            <a:chOff x="0" y="0"/>
            <a:chExt cx="741101" cy="1526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1101" cy="152678"/>
            </a:xfrm>
            <a:custGeom>
              <a:avLst/>
              <a:gdLst/>
              <a:ahLst/>
              <a:cxnLst/>
              <a:rect r="r" b="b" t="t" l="l"/>
              <a:pathLst>
                <a:path h="152678" w="741101">
                  <a:moveTo>
                    <a:pt x="76339" y="0"/>
                  </a:moveTo>
                  <a:lnTo>
                    <a:pt x="664762" y="0"/>
                  </a:lnTo>
                  <a:cubicBezTo>
                    <a:pt x="685009" y="0"/>
                    <a:pt x="704426" y="8043"/>
                    <a:pt x="718742" y="22359"/>
                  </a:cubicBezTo>
                  <a:cubicBezTo>
                    <a:pt x="733058" y="36675"/>
                    <a:pt x="741101" y="56093"/>
                    <a:pt x="741101" y="76339"/>
                  </a:cubicBezTo>
                  <a:lnTo>
                    <a:pt x="741101" y="76339"/>
                  </a:lnTo>
                  <a:cubicBezTo>
                    <a:pt x="741101" y="118500"/>
                    <a:pt x="706923" y="152678"/>
                    <a:pt x="664762" y="152678"/>
                  </a:cubicBezTo>
                  <a:lnTo>
                    <a:pt x="76339" y="152678"/>
                  </a:lnTo>
                  <a:cubicBezTo>
                    <a:pt x="56093" y="152678"/>
                    <a:pt x="36675" y="144635"/>
                    <a:pt x="22359" y="130319"/>
                  </a:cubicBezTo>
                  <a:cubicBezTo>
                    <a:pt x="8043" y="116002"/>
                    <a:pt x="0" y="96585"/>
                    <a:pt x="0" y="76339"/>
                  </a:cubicBezTo>
                  <a:lnTo>
                    <a:pt x="0" y="76339"/>
                  </a:lnTo>
                  <a:cubicBezTo>
                    <a:pt x="0" y="56093"/>
                    <a:pt x="8043" y="36675"/>
                    <a:pt x="22359" y="22359"/>
                  </a:cubicBezTo>
                  <a:cubicBezTo>
                    <a:pt x="36675" y="8043"/>
                    <a:pt x="56093" y="0"/>
                    <a:pt x="7633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741101" cy="266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84866" y="7957449"/>
            <a:ext cx="6800791" cy="959294"/>
            <a:chOff x="0" y="0"/>
            <a:chExt cx="1082390" cy="1526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2390" cy="152678"/>
            </a:xfrm>
            <a:custGeom>
              <a:avLst/>
              <a:gdLst/>
              <a:ahLst/>
              <a:cxnLst/>
              <a:rect r="r" b="b" t="t" l="l"/>
              <a:pathLst>
                <a:path h="152678" w="1082390">
                  <a:moveTo>
                    <a:pt x="76339" y="0"/>
                  </a:moveTo>
                  <a:lnTo>
                    <a:pt x="1006051" y="0"/>
                  </a:lnTo>
                  <a:cubicBezTo>
                    <a:pt x="1026297" y="0"/>
                    <a:pt x="1045715" y="8043"/>
                    <a:pt x="1060031" y="22359"/>
                  </a:cubicBezTo>
                  <a:cubicBezTo>
                    <a:pt x="1074347" y="36675"/>
                    <a:pt x="1082390" y="56093"/>
                    <a:pt x="1082390" y="76339"/>
                  </a:cubicBezTo>
                  <a:lnTo>
                    <a:pt x="1082390" y="76339"/>
                  </a:lnTo>
                  <a:cubicBezTo>
                    <a:pt x="1082390" y="118500"/>
                    <a:pt x="1048212" y="152678"/>
                    <a:pt x="1006051" y="152678"/>
                  </a:cubicBezTo>
                  <a:lnTo>
                    <a:pt x="76339" y="152678"/>
                  </a:lnTo>
                  <a:cubicBezTo>
                    <a:pt x="56093" y="152678"/>
                    <a:pt x="36675" y="144635"/>
                    <a:pt x="22359" y="130319"/>
                  </a:cubicBezTo>
                  <a:cubicBezTo>
                    <a:pt x="8043" y="116002"/>
                    <a:pt x="0" y="96585"/>
                    <a:pt x="0" y="76339"/>
                  </a:cubicBezTo>
                  <a:lnTo>
                    <a:pt x="0" y="76339"/>
                  </a:lnTo>
                  <a:cubicBezTo>
                    <a:pt x="0" y="56093"/>
                    <a:pt x="8043" y="36675"/>
                    <a:pt x="22359" y="22359"/>
                  </a:cubicBezTo>
                  <a:cubicBezTo>
                    <a:pt x="36675" y="8043"/>
                    <a:pt x="56093" y="0"/>
                    <a:pt x="7633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1082390" cy="266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604111" y="2655287"/>
            <a:ext cx="5714441" cy="4675404"/>
          </a:xfrm>
          <a:custGeom>
            <a:avLst/>
            <a:gdLst/>
            <a:ahLst/>
            <a:cxnLst/>
            <a:rect r="r" b="b" t="t" l="l"/>
            <a:pathLst>
              <a:path h="4675404" w="5714441">
                <a:moveTo>
                  <a:pt x="0" y="0"/>
                </a:moveTo>
                <a:lnTo>
                  <a:pt x="5714441" y="0"/>
                </a:lnTo>
                <a:lnTo>
                  <a:pt x="5714441" y="4675405"/>
                </a:lnTo>
                <a:lnTo>
                  <a:pt x="0" y="4675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45" t="0" r="0" b="-705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18330" y="2387299"/>
            <a:ext cx="4192870" cy="5211381"/>
          </a:xfrm>
          <a:custGeom>
            <a:avLst/>
            <a:gdLst/>
            <a:ahLst/>
            <a:cxnLst/>
            <a:rect r="r" b="b" t="t" l="l"/>
            <a:pathLst>
              <a:path h="5211381" w="4192870">
                <a:moveTo>
                  <a:pt x="0" y="0"/>
                </a:moveTo>
                <a:lnTo>
                  <a:pt x="4192870" y="0"/>
                </a:lnTo>
                <a:lnTo>
                  <a:pt x="4192870" y="5211381"/>
                </a:lnTo>
                <a:lnTo>
                  <a:pt x="0" y="521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048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953233" y="1718605"/>
            <a:ext cx="1918692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연령대별 회원 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92618" y="9243169"/>
            <a:ext cx="9704983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ea typeface="Nanum Square Bold"/>
              </a:rPr>
              <a:t>특성에 따른 주요 소비 항목이 다르기 때문에  고객 세분화의 필요성  확인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78459" y="920189"/>
            <a:ext cx="2781300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|  고객 특성 분석 및 검정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7625" y="1718642"/>
            <a:ext cx="3774281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연령대별 품목 중분류 구매 TOP3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04111" y="8231991"/>
            <a:ext cx="4762302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자회사의 주 고객층 연령대는 30-60 대임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548498" y="2387299"/>
            <a:ext cx="4694483" cy="5369738"/>
            <a:chOff x="0" y="0"/>
            <a:chExt cx="1971217" cy="22547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1217" cy="2254757"/>
            </a:xfrm>
            <a:custGeom>
              <a:avLst/>
              <a:gdLst/>
              <a:ahLst/>
              <a:cxnLst/>
              <a:rect r="r" b="b" t="t" l="l"/>
              <a:pathLst>
                <a:path h="2254757" w="1971217">
                  <a:moveTo>
                    <a:pt x="0" y="0"/>
                  </a:moveTo>
                  <a:lnTo>
                    <a:pt x="1971217" y="0"/>
                  </a:lnTo>
                  <a:lnTo>
                    <a:pt x="1971217" y="2254757"/>
                  </a:lnTo>
                  <a:lnTo>
                    <a:pt x="0" y="22547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5A76B"/>
              </a:solidFill>
              <a:prstDash val="sysDot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14300"/>
              <a:ext cx="1971217" cy="236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5400000">
            <a:off x="10100792" y="4765662"/>
            <a:ext cx="4300939" cy="268792"/>
            <a:chOff x="0" y="0"/>
            <a:chExt cx="1708625" cy="1067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08625" cy="106782"/>
            </a:xfrm>
            <a:custGeom>
              <a:avLst/>
              <a:gdLst/>
              <a:ahLst/>
              <a:cxnLst/>
              <a:rect r="r" b="b" t="t" l="l"/>
              <a:pathLst>
                <a:path h="106782" w="1708625">
                  <a:moveTo>
                    <a:pt x="0" y="0"/>
                  </a:moveTo>
                  <a:lnTo>
                    <a:pt x="1708625" y="0"/>
                  </a:lnTo>
                  <a:lnTo>
                    <a:pt x="1708625" y="106782"/>
                  </a:lnTo>
                  <a:lnTo>
                    <a:pt x="0" y="106782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708625" cy="144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0291078" y="4737335"/>
            <a:ext cx="2295471" cy="0"/>
          </a:xfrm>
          <a:prstGeom prst="line">
            <a:avLst/>
          </a:prstGeom>
          <a:ln cap="flat" w="38100">
            <a:solidFill>
              <a:srgbClr val="00690D"/>
            </a:solidFill>
            <a:prstDash val="sysDot"/>
            <a:headEnd type="oval" len="lg" w="lg"/>
            <a:tailEnd type="triangle" len="med" w="lg"/>
          </a:ln>
        </p:spPr>
      </p:sp>
      <p:grpSp>
        <p:nvGrpSpPr>
          <p:cNvPr name="Group 32" id="32"/>
          <p:cNvGrpSpPr/>
          <p:nvPr/>
        </p:nvGrpSpPr>
        <p:grpSpPr>
          <a:xfrm rot="-5400000">
            <a:off x="4252878" y="4832029"/>
            <a:ext cx="4300939" cy="136056"/>
            <a:chOff x="0" y="0"/>
            <a:chExt cx="1708625" cy="5405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08625" cy="54051"/>
            </a:xfrm>
            <a:custGeom>
              <a:avLst/>
              <a:gdLst/>
              <a:ahLst/>
              <a:cxnLst/>
              <a:rect r="r" b="b" t="t" l="l"/>
              <a:pathLst>
                <a:path h="54051" w="1708625">
                  <a:moveTo>
                    <a:pt x="0" y="0"/>
                  </a:moveTo>
                  <a:lnTo>
                    <a:pt x="1708625" y="0"/>
                  </a:lnTo>
                  <a:lnTo>
                    <a:pt x="1708625" y="54051"/>
                  </a:lnTo>
                  <a:lnTo>
                    <a:pt x="0" y="54051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708625" cy="92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-10800000">
            <a:off x="6094147" y="2615192"/>
            <a:ext cx="6101926" cy="268217"/>
            <a:chOff x="0" y="0"/>
            <a:chExt cx="2424099" cy="10655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424099" cy="106554"/>
            </a:xfrm>
            <a:custGeom>
              <a:avLst/>
              <a:gdLst/>
              <a:ahLst/>
              <a:cxnLst/>
              <a:rect r="r" b="b" t="t" l="l"/>
              <a:pathLst>
                <a:path h="106554" w="2424099">
                  <a:moveTo>
                    <a:pt x="0" y="0"/>
                  </a:moveTo>
                  <a:lnTo>
                    <a:pt x="2424099" y="0"/>
                  </a:lnTo>
                  <a:lnTo>
                    <a:pt x="2424099" y="106554"/>
                  </a:lnTo>
                  <a:lnTo>
                    <a:pt x="0" y="106554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424099" cy="144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627939" y="2446424"/>
            <a:ext cx="2663139" cy="5072874"/>
            <a:chOff x="0" y="0"/>
            <a:chExt cx="1118254" cy="213010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18254" cy="2130104"/>
            </a:xfrm>
            <a:custGeom>
              <a:avLst/>
              <a:gdLst/>
              <a:ahLst/>
              <a:cxnLst/>
              <a:rect r="r" b="b" t="t" l="l"/>
              <a:pathLst>
                <a:path h="2130104" w="1118254">
                  <a:moveTo>
                    <a:pt x="0" y="0"/>
                  </a:moveTo>
                  <a:lnTo>
                    <a:pt x="1118254" y="0"/>
                  </a:lnTo>
                  <a:lnTo>
                    <a:pt x="1118254" y="2130104"/>
                  </a:lnTo>
                  <a:lnTo>
                    <a:pt x="0" y="2130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5A76B"/>
              </a:solidFill>
              <a:prstDash val="sysDot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114300"/>
              <a:ext cx="1118254" cy="2244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345122" y="8234567"/>
            <a:ext cx="3259138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"/>
              </a:rPr>
              <a:t>특정 연령대별 인기품목 분석</a:t>
            </a:r>
          </a:p>
        </p:txBody>
      </p:sp>
      <p:sp>
        <p:nvSpPr>
          <p:cNvPr name="TextBox 42" id="42"/>
          <p:cNvSpPr txBox="true"/>
          <p:nvPr/>
        </p:nvSpPr>
        <p:spPr>
          <a:xfrm rot="-5400000">
            <a:off x="12857394" y="5289316"/>
            <a:ext cx="462359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Nanum Square"/>
              </a:rPr>
              <a:t>음료</a:t>
            </a:r>
          </a:p>
        </p:txBody>
      </p:sp>
      <p:sp>
        <p:nvSpPr>
          <p:cNvPr name="TextBox 43" id="43"/>
          <p:cNvSpPr txBox="true"/>
          <p:nvPr/>
        </p:nvSpPr>
        <p:spPr>
          <a:xfrm rot="-5400000">
            <a:off x="13861513" y="2732914"/>
            <a:ext cx="462359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Nanum Square"/>
              </a:rPr>
              <a:t>알</a:t>
            </a:r>
          </a:p>
        </p:txBody>
      </p:sp>
      <p:sp>
        <p:nvSpPr>
          <p:cNvPr name="TextBox 44" id="44"/>
          <p:cNvSpPr txBox="true"/>
          <p:nvPr/>
        </p:nvSpPr>
        <p:spPr>
          <a:xfrm rot="-5400000">
            <a:off x="14865432" y="3958260"/>
            <a:ext cx="462359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Nanum Square Light"/>
              </a:rPr>
              <a:t>과일</a:t>
            </a:r>
          </a:p>
        </p:txBody>
      </p:sp>
      <p:sp>
        <p:nvSpPr>
          <p:cNvPr name="TextBox 45" id="45"/>
          <p:cNvSpPr txBox="true"/>
          <p:nvPr/>
        </p:nvSpPr>
        <p:spPr>
          <a:xfrm rot="-5400000">
            <a:off x="15834908" y="4749562"/>
            <a:ext cx="462359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Nanum Square Light"/>
              </a:rPr>
              <a:t>소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031335" y="1667584"/>
            <a:ext cx="4448757" cy="512140"/>
            <a:chOff x="0" y="0"/>
            <a:chExt cx="1767348" cy="20345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767348" cy="203457"/>
            </a:xfrm>
            <a:custGeom>
              <a:avLst/>
              <a:gdLst/>
              <a:ahLst/>
              <a:cxnLst/>
              <a:rect r="r" b="b" t="t" l="l"/>
              <a:pathLst>
                <a:path h="203457" w="1767348">
                  <a:moveTo>
                    <a:pt x="0" y="0"/>
                  </a:moveTo>
                  <a:lnTo>
                    <a:pt x="1767348" y="0"/>
                  </a:lnTo>
                  <a:lnTo>
                    <a:pt x="1767348" y="203457"/>
                  </a:lnTo>
                  <a:lnTo>
                    <a:pt x="0" y="203457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767348" cy="2415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031335" y="7957449"/>
            <a:ext cx="4448757" cy="959294"/>
            <a:chOff x="0" y="0"/>
            <a:chExt cx="708048" cy="15267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08048" cy="152678"/>
            </a:xfrm>
            <a:custGeom>
              <a:avLst/>
              <a:gdLst/>
              <a:ahLst/>
              <a:cxnLst/>
              <a:rect r="r" b="b" t="t" l="l"/>
              <a:pathLst>
                <a:path h="152678" w="708048">
                  <a:moveTo>
                    <a:pt x="76339" y="0"/>
                  </a:moveTo>
                  <a:lnTo>
                    <a:pt x="631710" y="0"/>
                  </a:lnTo>
                  <a:cubicBezTo>
                    <a:pt x="651956" y="0"/>
                    <a:pt x="671373" y="8043"/>
                    <a:pt x="685689" y="22359"/>
                  </a:cubicBezTo>
                  <a:cubicBezTo>
                    <a:pt x="700006" y="36675"/>
                    <a:pt x="708048" y="56093"/>
                    <a:pt x="708048" y="76339"/>
                  </a:cubicBezTo>
                  <a:lnTo>
                    <a:pt x="708048" y="76339"/>
                  </a:lnTo>
                  <a:cubicBezTo>
                    <a:pt x="708048" y="118500"/>
                    <a:pt x="673870" y="152678"/>
                    <a:pt x="631710" y="152678"/>
                  </a:cubicBezTo>
                  <a:lnTo>
                    <a:pt x="76339" y="152678"/>
                  </a:lnTo>
                  <a:cubicBezTo>
                    <a:pt x="56093" y="152678"/>
                    <a:pt x="36675" y="144635"/>
                    <a:pt x="22359" y="130319"/>
                  </a:cubicBezTo>
                  <a:cubicBezTo>
                    <a:pt x="8043" y="116002"/>
                    <a:pt x="0" y="96585"/>
                    <a:pt x="0" y="76339"/>
                  </a:cubicBezTo>
                  <a:lnTo>
                    <a:pt x="0" y="76339"/>
                  </a:lnTo>
                  <a:cubicBezTo>
                    <a:pt x="0" y="56093"/>
                    <a:pt x="8043" y="36675"/>
                    <a:pt x="22359" y="22359"/>
                  </a:cubicBezTo>
                  <a:cubicBezTo>
                    <a:pt x="36675" y="8043"/>
                    <a:pt x="56093" y="0"/>
                    <a:pt x="7633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114300"/>
              <a:ext cx="708048" cy="266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graphicFrame>
        <p:nvGraphicFramePr>
          <p:cNvPr name="Table 52" id="52"/>
          <p:cNvGraphicFramePr>
            <a:graphicFrameLocks noGrp="true"/>
          </p:cNvGraphicFramePr>
          <p:nvPr/>
        </p:nvGraphicFramePr>
        <p:xfrm>
          <a:off x="1031335" y="2749301"/>
          <a:ext cx="4448757" cy="4625569"/>
        </p:xfrm>
        <a:graphic>
          <a:graphicData uri="http://schemas.openxmlformats.org/drawingml/2006/table">
            <a:tbl>
              <a:tblPr/>
              <a:tblGrid>
                <a:gridCol w="2534427"/>
                <a:gridCol w="1914329"/>
              </a:tblGrid>
              <a:tr h="38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columns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p.value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</a:tr>
              <a:tr h="4104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a typeface="Nanum Square"/>
                        </a:rPr>
                        <a:t>연령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BC8"/>
                    </a:solidFill>
                  </a:tcPr>
                </a:tc>
              </a:tr>
              <a:tr h="38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성별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rowSpan="8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선호요일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31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선호 방문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시간</a:t>
                      </a:r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방문주기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최종 방문일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구매 시각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95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ea typeface="Nanum Square"/>
                        </a:rPr>
                        <a:t>배송서비스 신청 여부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7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  <a:ea typeface="Nanum Square"/>
                        </a:rPr>
                        <a:t>RFM 별 등급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Nanum Square"/>
                        </a:rPr>
                        <a:t>0.05 &lt; P.value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3" id="53"/>
          <p:cNvSpPr txBox="true"/>
          <p:nvPr/>
        </p:nvSpPr>
        <p:spPr>
          <a:xfrm rot="0">
            <a:off x="1703471" y="1718642"/>
            <a:ext cx="3074988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품목 중분류 와 독립성 검정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689878" y="8053592"/>
            <a:ext cx="3102173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column별 품목 중분류와의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"/>
              </a:rPr>
              <a:t>연관성 있음을 확인 </a:t>
            </a:r>
          </a:p>
        </p:txBody>
      </p:sp>
      <p:grpSp>
        <p:nvGrpSpPr>
          <p:cNvPr name="Group 55" id="55"/>
          <p:cNvGrpSpPr/>
          <p:nvPr/>
        </p:nvGrpSpPr>
        <p:grpSpPr>
          <a:xfrm rot="-5400000">
            <a:off x="5722455" y="2574371"/>
            <a:ext cx="1060840" cy="1545568"/>
            <a:chOff x="0" y="0"/>
            <a:chExt cx="667506" cy="972507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67506" cy="972507"/>
            </a:xfrm>
            <a:custGeom>
              <a:avLst/>
              <a:gdLst/>
              <a:ahLst/>
              <a:cxnLst/>
              <a:rect r="r" b="b" t="t" l="l"/>
              <a:pathLst>
                <a:path h="972507" w="667506">
                  <a:moveTo>
                    <a:pt x="333753" y="972507"/>
                  </a:moveTo>
                  <a:lnTo>
                    <a:pt x="0" y="566107"/>
                  </a:lnTo>
                  <a:lnTo>
                    <a:pt x="203200" y="566107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566107"/>
                  </a:lnTo>
                  <a:lnTo>
                    <a:pt x="667506" y="566107"/>
                  </a:lnTo>
                  <a:lnTo>
                    <a:pt x="333753" y="972507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203200" y="-38100"/>
              <a:ext cx="261106" cy="909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114029" y="708025"/>
            <a:ext cx="3514328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5. 데이터 분석 결과</a:t>
            </a:r>
          </a:p>
        </p:txBody>
      </p:sp>
      <p:grpSp>
        <p:nvGrpSpPr>
          <p:cNvPr name="Group 59" id="59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1" id="6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7" id="6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0" id="7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3" id="7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cap="flat" w="3810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6576892" y="4622933"/>
            <a:ext cx="5134215" cy="1600758"/>
            <a:chOff x="0" y="0"/>
            <a:chExt cx="817144" cy="2547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7144" cy="254771"/>
            </a:xfrm>
            <a:custGeom>
              <a:avLst/>
              <a:gdLst/>
              <a:ahLst/>
              <a:cxnLst/>
              <a:rect r="r" b="b" t="t" l="l"/>
              <a:pathLst>
                <a:path h="254771" w="817144">
                  <a:moveTo>
                    <a:pt x="127385" y="0"/>
                  </a:moveTo>
                  <a:lnTo>
                    <a:pt x="689758" y="0"/>
                  </a:lnTo>
                  <a:cubicBezTo>
                    <a:pt x="723543" y="0"/>
                    <a:pt x="755944" y="13421"/>
                    <a:pt x="779833" y="37310"/>
                  </a:cubicBezTo>
                  <a:cubicBezTo>
                    <a:pt x="803723" y="61200"/>
                    <a:pt x="817144" y="93601"/>
                    <a:pt x="817144" y="127385"/>
                  </a:cubicBezTo>
                  <a:lnTo>
                    <a:pt x="817144" y="127385"/>
                  </a:lnTo>
                  <a:cubicBezTo>
                    <a:pt x="817144" y="161170"/>
                    <a:pt x="803723" y="193571"/>
                    <a:pt x="779833" y="217461"/>
                  </a:cubicBezTo>
                  <a:cubicBezTo>
                    <a:pt x="755944" y="241350"/>
                    <a:pt x="723543" y="254771"/>
                    <a:pt x="689758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817144" cy="369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727278" y="4818180"/>
            <a:ext cx="2990552" cy="111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  <a:ea typeface="Nanum Square Light"/>
              </a:rPr>
              <a:t>6.개선안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65275"/>
            <a:ext cx="16230600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2675337" y="2440155"/>
            <a:ext cx="3863167" cy="6212940"/>
          </a:xfrm>
          <a:prstGeom prst="line">
            <a:avLst/>
          </a:prstGeom>
          <a:ln cap="flat" w="485775">
            <a:solidFill>
              <a:srgbClr val="CDFF63">
                <a:alpha val="40784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4479712" y="5787567"/>
            <a:ext cx="2553113" cy="1870259"/>
            <a:chOff x="0" y="0"/>
            <a:chExt cx="3404151" cy="249367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399571"/>
              <a:ext cx="3404151" cy="1702605"/>
              <a:chOff x="0" y="0"/>
              <a:chExt cx="1066790" cy="5335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66790" cy="533561"/>
              </a:xfrm>
              <a:custGeom>
                <a:avLst/>
                <a:gdLst/>
                <a:ahLst/>
                <a:cxnLst/>
                <a:rect r="r" b="b" t="t" l="l"/>
                <a:pathLst>
                  <a:path h="533561" w="1066790">
                    <a:moveTo>
                      <a:pt x="0" y="0"/>
                    </a:moveTo>
                    <a:lnTo>
                      <a:pt x="1066790" y="0"/>
                    </a:lnTo>
                    <a:lnTo>
                      <a:pt x="1066790" y="533561"/>
                    </a:lnTo>
                    <a:lnTo>
                      <a:pt x="0" y="533561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066790" cy="571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1307583" cy="997155"/>
              <a:chOff x="0" y="0"/>
              <a:chExt cx="932606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3260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932606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-10800000">
              <a:off x="2096568" y="1496524"/>
              <a:ext cx="1307583" cy="997155"/>
              <a:chOff x="0" y="0"/>
              <a:chExt cx="932606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3260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932606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1028700" y="1676451"/>
            <a:ext cx="7613306" cy="3576998"/>
            <a:chOff x="0" y="0"/>
            <a:chExt cx="3196833" cy="15019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6833" cy="1501984"/>
            </a:xfrm>
            <a:custGeom>
              <a:avLst/>
              <a:gdLst/>
              <a:ahLst/>
              <a:cxnLst/>
              <a:rect r="r" b="b" t="t" l="l"/>
              <a:pathLst>
                <a:path h="1501984" w="3196833">
                  <a:moveTo>
                    <a:pt x="0" y="0"/>
                  </a:moveTo>
                  <a:lnTo>
                    <a:pt x="3196833" y="0"/>
                  </a:lnTo>
                  <a:lnTo>
                    <a:pt x="3196833" y="1501984"/>
                  </a:lnTo>
                  <a:lnTo>
                    <a:pt x="0" y="15019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0000"/>
              </a:solidFill>
              <a:prstDash val="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14300"/>
              <a:ext cx="3196833" cy="1616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438666" y="2222888"/>
            <a:ext cx="473343" cy="434535"/>
            <a:chOff x="0" y="0"/>
            <a:chExt cx="667506" cy="6127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7506" cy="612779"/>
            </a:xfrm>
            <a:custGeom>
              <a:avLst/>
              <a:gdLst/>
              <a:ahLst/>
              <a:cxnLst/>
              <a:rect r="r" b="b" t="t" l="l"/>
              <a:pathLst>
                <a:path h="612779" w="667506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175746" y="2733849"/>
            <a:ext cx="2553113" cy="1870259"/>
            <a:chOff x="0" y="0"/>
            <a:chExt cx="3404151" cy="249367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399571"/>
              <a:ext cx="3404151" cy="1702605"/>
              <a:chOff x="0" y="0"/>
              <a:chExt cx="1066790" cy="53356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66790" cy="533561"/>
              </a:xfrm>
              <a:custGeom>
                <a:avLst/>
                <a:gdLst/>
                <a:ahLst/>
                <a:cxnLst/>
                <a:rect r="r" b="b" t="t" l="l"/>
                <a:pathLst>
                  <a:path h="533561" w="1066790">
                    <a:moveTo>
                      <a:pt x="0" y="0"/>
                    </a:moveTo>
                    <a:lnTo>
                      <a:pt x="1066790" y="0"/>
                    </a:lnTo>
                    <a:lnTo>
                      <a:pt x="1066790" y="533561"/>
                    </a:lnTo>
                    <a:lnTo>
                      <a:pt x="0" y="533561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066790" cy="571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1307583" cy="997155"/>
              <a:chOff x="0" y="0"/>
              <a:chExt cx="932606" cy="7112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93260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932606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-10800000">
              <a:off x="2096568" y="1496524"/>
              <a:ext cx="1307583" cy="997155"/>
              <a:chOff x="0" y="0"/>
              <a:chExt cx="932606" cy="7112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93260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932606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</p:grpSp>
      <p:sp>
        <p:nvSpPr>
          <p:cNvPr name="AutoShape 30" id="30"/>
          <p:cNvSpPr/>
          <p:nvPr/>
        </p:nvSpPr>
        <p:spPr>
          <a:xfrm>
            <a:off x="4199741" y="3716993"/>
            <a:ext cx="7797499" cy="3316795"/>
          </a:xfrm>
          <a:prstGeom prst="line">
            <a:avLst/>
          </a:prstGeom>
          <a:ln cap="flat" w="38100">
            <a:solidFill>
              <a:srgbClr val="00690D"/>
            </a:solidFill>
            <a:prstDash val="sysDot"/>
            <a:headEnd type="oval" len="lg" w="lg"/>
            <a:tailEnd type="arrow" len="sm" w="med"/>
          </a:ln>
        </p:spPr>
      </p:sp>
      <p:grpSp>
        <p:nvGrpSpPr>
          <p:cNvPr name="Group 31" id="31"/>
          <p:cNvGrpSpPr/>
          <p:nvPr/>
        </p:nvGrpSpPr>
        <p:grpSpPr>
          <a:xfrm rot="0">
            <a:off x="6301833" y="7733919"/>
            <a:ext cx="473343" cy="434535"/>
            <a:chOff x="0" y="0"/>
            <a:chExt cx="667506" cy="61277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67506" cy="612779"/>
            </a:xfrm>
            <a:custGeom>
              <a:avLst/>
              <a:gdLst/>
              <a:ahLst/>
              <a:cxnLst/>
              <a:rect r="r" b="b" t="t" l="l"/>
              <a:pathLst>
                <a:path h="612779" w="667506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8700" y="9042425"/>
            <a:ext cx="16230600" cy="1030853"/>
            <a:chOff x="0" y="0"/>
            <a:chExt cx="2583205" cy="16406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583205" cy="164067"/>
            </a:xfrm>
            <a:custGeom>
              <a:avLst/>
              <a:gdLst/>
              <a:ahLst/>
              <a:cxnLst/>
              <a:rect r="r" b="b" t="t" l="l"/>
              <a:pathLst>
                <a:path h="164067" w="2583205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116367"/>
                  </a:lnTo>
                  <a:cubicBezTo>
                    <a:pt x="2583205" y="129018"/>
                    <a:pt x="2578180" y="141151"/>
                    <a:pt x="2569234" y="150096"/>
                  </a:cubicBezTo>
                  <a:cubicBezTo>
                    <a:pt x="2560289" y="159041"/>
                    <a:pt x="2548156" y="164067"/>
                    <a:pt x="2535506" y="164067"/>
                  </a:cubicBezTo>
                  <a:lnTo>
                    <a:pt x="47700" y="164067"/>
                  </a:lnTo>
                  <a:cubicBezTo>
                    <a:pt x="35049" y="164067"/>
                    <a:pt x="22916" y="159041"/>
                    <a:pt x="13971" y="150096"/>
                  </a:cubicBezTo>
                  <a:cubicBezTo>
                    <a:pt x="5025" y="141151"/>
                    <a:pt x="0" y="129018"/>
                    <a:pt x="0" y="11636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14300"/>
              <a:ext cx="2583205" cy="27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540422" y="9084124"/>
            <a:ext cx="11207155" cy="862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Nanum Square Bold"/>
                <a:ea typeface="Nanum Square Bold"/>
              </a:rPr>
              <a:t>고객들의 데이터를 사용하여  K-평균기법을 이용한 군집화 진행</a:t>
            </a:r>
          </a:p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ea typeface="Nanum Square Bold"/>
              </a:rPr>
              <a:t>앞서 진행된 군집별 구매 데이터를 사용해 군집간의 물품 추천을 통한 맞춤 쿠폰 발생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039940" y="1841253"/>
            <a:ext cx="1270794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고객데이터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75746" y="4926240"/>
            <a:ext cx="2112169" cy="32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000000"/>
                </a:solidFill>
                <a:latin typeface="Nanum Square Bold"/>
                <a:ea typeface="Nanum Square Bold"/>
              </a:rPr>
              <a:t>0군집, 1군집, 2군집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507033" y="6543427"/>
            <a:ext cx="498470" cy="32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FFFFFF"/>
                </a:solidFill>
                <a:latin typeface="Nanum Square Bold"/>
              </a:rPr>
              <a:t>SVD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924516" y="3506902"/>
            <a:ext cx="1055573" cy="32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FFFFFF"/>
                </a:solidFill>
                <a:latin typeface="Nanum Square Bold"/>
              </a:rPr>
              <a:t>K - mean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570190" y="5665358"/>
            <a:ext cx="4585891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Elbow 기법을 사용한 클러스터 결정</a:t>
            </a:r>
          </a:p>
        </p:txBody>
      </p:sp>
      <p:sp>
        <p:nvSpPr>
          <p:cNvPr name="AutoShape 43" id="43"/>
          <p:cNvSpPr/>
          <p:nvPr/>
        </p:nvSpPr>
        <p:spPr>
          <a:xfrm flipV="true">
            <a:off x="3568996" y="2027555"/>
            <a:ext cx="8290045" cy="0"/>
          </a:xfrm>
          <a:prstGeom prst="line">
            <a:avLst/>
          </a:prstGeom>
          <a:ln cap="flat" w="38100">
            <a:solidFill>
              <a:srgbClr val="00690D"/>
            </a:solidFill>
            <a:prstDash val="sysDot"/>
            <a:headEnd type="oval" len="lg" w="lg"/>
            <a:tailEnd type="arrow" len="sm" w="med"/>
          </a:ln>
        </p:spPr>
      </p:sp>
      <p:sp>
        <p:nvSpPr>
          <p:cNvPr name="Freeform 44" id="44"/>
          <p:cNvSpPr/>
          <p:nvPr/>
        </p:nvSpPr>
        <p:spPr>
          <a:xfrm flipH="false" flipV="false" rot="0">
            <a:off x="12006765" y="1676451"/>
            <a:ext cx="5266972" cy="3922232"/>
          </a:xfrm>
          <a:custGeom>
            <a:avLst/>
            <a:gdLst/>
            <a:ahLst/>
            <a:cxnLst/>
            <a:rect r="r" b="b" t="t" l="l"/>
            <a:pathLst>
              <a:path h="3922232" w="5266972">
                <a:moveTo>
                  <a:pt x="0" y="0"/>
                </a:moveTo>
                <a:lnTo>
                  <a:pt x="5266972" y="0"/>
                </a:lnTo>
                <a:lnTo>
                  <a:pt x="5266972" y="3922232"/>
                </a:lnTo>
                <a:lnTo>
                  <a:pt x="0" y="3922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28" r="-4645" b="-6225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5372412" y="2401447"/>
            <a:ext cx="282464" cy="60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9"/>
              </a:lnSpc>
              <a:spcBef>
                <a:spcPct val="0"/>
              </a:spcBef>
            </a:pPr>
            <a:r>
              <a:rPr lang="en-US" sz="3645">
                <a:solidFill>
                  <a:srgbClr val="000000"/>
                </a:solidFill>
                <a:latin typeface="Nanum Square Bold"/>
              </a:rPr>
              <a:t>3</a:t>
            </a:r>
          </a:p>
        </p:txBody>
      </p:sp>
      <p:sp>
        <p:nvSpPr>
          <p:cNvPr name="AutoShape 46" id="46"/>
          <p:cNvSpPr/>
          <p:nvPr/>
        </p:nvSpPr>
        <p:spPr>
          <a:xfrm flipV="true">
            <a:off x="13768935" y="2733849"/>
            <a:ext cx="1437578" cy="1957925"/>
          </a:xfrm>
          <a:prstGeom prst="line">
            <a:avLst/>
          </a:prstGeom>
          <a:ln cap="flat" w="38100">
            <a:solidFill>
              <a:srgbClr val="FF0000"/>
            </a:solidFill>
            <a:prstDash val="sysDot"/>
            <a:headEnd type="oval" len="lg" w="lg"/>
            <a:tailEnd type="triangle" len="med" w="lg"/>
          </a:ln>
        </p:spPr>
      </p:sp>
      <p:graphicFrame>
        <p:nvGraphicFramePr>
          <p:cNvPr name="Table 47" id="47"/>
          <p:cNvGraphicFramePr>
            <a:graphicFrameLocks noGrp="true"/>
          </p:cNvGraphicFramePr>
          <p:nvPr/>
        </p:nvGraphicFramePr>
        <p:xfrm>
          <a:off x="12570190" y="6971923"/>
          <a:ext cx="4625125" cy="1374393"/>
        </p:xfrm>
        <a:graphic>
          <a:graphicData uri="http://schemas.openxmlformats.org/drawingml/2006/table">
            <a:tbl>
              <a:tblPr/>
              <a:tblGrid>
                <a:gridCol w="1529619"/>
                <a:gridCol w="3095506"/>
              </a:tblGrid>
              <a:tr h="4012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Light"/>
                        </a:rPr>
                        <a:t>Model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a typeface="Nanum Square Light"/>
                        </a:rPr>
                        <a:t>실루엣 기법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</a:tr>
              <a:tr h="4012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a typeface="Nanum Square Light"/>
                        </a:rPr>
                        <a:t>계층적 군집분석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Nanum Square Light"/>
                        </a:rPr>
                        <a:t>0.741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9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anum Square Bold"/>
                        </a:rPr>
                        <a:t>K-mean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Nanum Square Bold"/>
                        </a:rPr>
                        <a:t>0.758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FF9B"/>
                    </a:solidFill>
                  </a:tcPr>
                </a:tc>
              </a:tr>
            </a:tbl>
          </a:graphicData>
        </a:graphic>
      </p:graphicFrame>
      <p:sp>
        <p:nvSpPr>
          <p:cNvPr name="TextBox 48" id="48"/>
          <p:cNvSpPr txBox="true"/>
          <p:nvPr/>
        </p:nvSpPr>
        <p:spPr>
          <a:xfrm rot="0">
            <a:off x="12455573" y="8412991"/>
            <a:ext cx="2209403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모델 선택  과정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821860" y="8316409"/>
            <a:ext cx="2421930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0군집: 알, 두부, 음료</a:t>
            </a:r>
          </a:p>
        </p:txBody>
      </p:sp>
      <p:sp>
        <p:nvSpPr>
          <p:cNvPr name="AutoShape 50" id="50"/>
          <p:cNvSpPr/>
          <p:nvPr/>
        </p:nvSpPr>
        <p:spPr>
          <a:xfrm flipH="true" flipV="true">
            <a:off x="3310734" y="8335459"/>
            <a:ext cx="2196299" cy="0"/>
          </a:xfrm>
          <a:prstGeom prst="line">
            <a:avLst/>
          </a:prstGeom>
          <a:ln cap="flat" w="38100">
            <a:solidFill>
              <a:srgbClr val="00690D"/>
            </a:solidFill>
            <a:prstDash val="sysDot"/>
            <a:headEnd type="oval" len="lg" w="lg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 flipH="true" flipV="true">
            <a:off x="3310734" y="6684596"/>
            <a:ext cx="1988448" cy="0"/>
          </a:xfrm>
          <a:prstGeom prst="line">
            <a:avLst/>
          </a:prstGeom>
          <a:ln cap="flat" w="38100">
            <a:solidFill>
              <a:srgbClr val="00690D"/>
            </a:solidFill>
            <a:prstDash val="sysDot"/>
            <a:headEnd type="oval" len="lg" w="lg"/>
            <a:tailEnd type="arrow" len="sm" w="med"/>
          </a:ln>
        </p:spPr>
      </p:sp>
      <p:sp>
        <p:nvSpPr>
          <p:cNvPr name="TextBox 52" id="52"/>
          <p:cNvSpPr txBox="true"/>
          <p:nvPr/>
        </p:nvSpPr>
        <p:spPr>
          <a:xfrm rot="0">
            <a:off x="1104307" y="6533902"/>
            <a:ext cx="1929011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</a:rPr>
              <a:t>RSME : 0.7616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74542" y="8149404"/>
            <a:ext cx="1988542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고객 별 맞춤 쿠폰</a:t>
            </a:r>
          </a:p>
        </p:txBody>
      </p:sp>
      <p:sp>
        <p:nvSpPr>
          <p:cNvPr name="AutoShape 54" id="54"/>
          <p:cNvSpPr/>
          <p:nvPr/>
        </p:nvSpPr>
        <p:spPr>
          <a:xfrm>
            <a:off x="12277017" y="6562477"/>
            <a:ext cx="4982283" cy="0"/>
          </a:xfrm>
          <a:prstGeom prst="line">
            <a:avLst/>
          </a:prstGeom>
          <a:ln cap="flat" w="19050">
            <a:solidFill>
              <a:srgbClr val="A6A6A6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5" id="55"/>
          <p:cNvGrpSpPr/>
          <p:nvPr/>
        </p:nvGrpSpPr>
        <p:grpSpPr>
          <a:xfrm rot="0">
            <a:off x="4728859" y="5253449"/>
            <a:ext cx="473343" cy="434535"/>
            <a:chOff x="0" y="0"/>
            <a:chExt cx="667506" cy="61277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67506" cy="612779"/>
            </a:xfrm>
            <a:custGeom>
              <a:avLst/>
              <a:gdLst/>
              <a:ahLst/>
              <a:cxnLst/>
              <a:rect r="r" b="b" t="t" l="l"/>
              <a:pathLst>
                <a:path h="612779" w="667506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8" id="58"/>
          <p:cNvSpPr txBox="true"/>
          <p:nvPr/>
        </p:nvSpPr>
        <p:spPr>
          <a:xfrm rot="0">
            <a:off x="1028700" y="708025"/>
            <a:ext cx="1562894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6.개선안</a:t>
            </a: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540400" y="8787880"/>
            <a:ext cx="1492918" cy="1492918"/>
          </a:xfrm>
          <a:custGeom>
            <a:avLst/>
            <a:gdLst/>
            <a:ahLst/>
            <a:cxnLst/>
            <a:rect r="r" b="b" t="t" l="l"/>
            <a:pathLst>
              <a:path h="1492918" w="1492918">
                <a:moveTo>
                  <a:pt x="0" y="0"/>
                </a:moveTo>
                <a:lnTo>
                  <a:pt x="1492918" y="0"/>
                </a:lnTo>
                <a:lnTo>
                  <a:pt x="1492918" y="1492919"/>
                </a:lnTo>
                <a:lnTo>
                  <a:pt x="0" y="1492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2924516" y="920189"/>
            <a:ext cx="977305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|  군집화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429642" y="4513141"/>
            <a:ext cx="2139355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군집 분석 결과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4709809" y="5315403"/>
            <a:ext cx="3733999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군집 분석을 통한 구매데이터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1" id="7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4" id="7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7" id="7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0" id="8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65275"/>
            <a:ext cx="16230600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2675337" y="2440155"/>
            <a:ext cx="3863167" cy="6212940"/>
          </a:xfrm>
          <a:prstGeom prst="line">
            <a:avLst/>
          </a:prstGeom>
          <a:ln cap="flat" w="485775">
            <a:solidFill>
              <a:srgbClr val="CDFF63">
                <a:alpha val="40784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4479712" y="5787567"/>
            <a:ext cx="2553113" cy="1870259"/>
            <a:chOff x="0" y="0"/>
            <a:chExt cx="3404151" cy="249367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399571"/>
              <a:ext cx="3404151" cy="1702605"/>
              <a:chOff x="0" y="0"/>
              <a:chExt cx="1066790" cy="53356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66790" cy="533561"/>
              </a:xfrm>
              <a:custGeom>
                <a:avLst/>
                <a:gdLst/>
                <a:ahLst/>
                <a:cxnLst/>
                <a:rect r="r" b="b" t="t" l="l"/>
                <a:pathLst>
                  <a:path h="533561" w="1066790">
                    <a:moveTo>
                      <a:pt x="0" y="0"/>
                    </a:moveTo>
                    <a:lnTo>
                      <a:pt x="1066790" y="0"/>
                    </a:lnTo>
                    <a:lnTo>
                      <a:pt x="1066790" y="533561"/>
                    </a:lnTo>
                    <a:lnTo>
                      <a:pt x="0" y="533561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1066790" cy="571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0" y="0"/>
              <a:ext cx="1307583" cy="997155"/>
              <a:chOff x="0" y="0"/>
              <a:chExt cx="932606" cy="7112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3260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932606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-10800000">
              <a:off x="2096568" y="1496524"/>
              <a:ext cx="1307583" cy="997155"/>
              <a:chOff x="0" y="0"/>
              <a:chExt cx="932606" cy="7112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3260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932606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00690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</p:grpSp>
      <p:grpSp>
        <p:nvGrpSpPr>
          <p:cNvPr name="Group 14" id="14"/>
          <p:cNvGrpSpPr/>
          <p:nvPr/>
        </p:nvGrpSpPr>
        <p:grpSpPr>
          <a:xfrm rot="0">
            <a:off x="2438666" y="2222888"/>
            <a:ext cx="473343" cy="434535"/>
            <a:chOff x="0" y="0"/>
            <a:chExt cx="667506" cy="6127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7506" cy="612779"/>
            </a:xfrm>
            <a:custGeom>
              <a:avLst/>
              <a:gdLst/>
              <a:ahLst/>
              <a:cxnLst/>
              <a:rect r="r" b="b" t="t" l="l"/>
              <a:pathLst>
                <a:path h="612779" w="667506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75746" y="2733849"/>
            <a:ext cx="2553113" cy="1870259"/>
            <a:chOff x="0" y="0"/>
            <a:chExt cx="3404151" cy="249367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399571"/>
              <a:ext cx="3404151" cy="1702605"/>
              <a:chOff x="0" y="0"/>
              <a:chExt cx="1066790" cy="53356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66790" cy="533561"/>
              </a:xfrm>
              <a:custGeom>
                <a:avLst/>
                <a:gdLst/>
                <a:ahLst/>
                <a:cxnLst/>
                <a:rect r="r" b="b" t="t" l="l"/>
                <a:pathLst>
                  <a:path h="533561" w="1066790">
                    <a:moveTo>
                      <a:pt x="0" y="0"/>
                    </a:moveTo>
                    <a:lnTo>
                      <a:pt x="1066790" y="0"/>
                    </a:lnTo>
                    <a:lnTo>
                      <a:pt x="1066790" y="533561"/>
                    </a:lnTo>
                    <a:lnTo>
                      <a:pt x="0" y="533561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1066790" cy="5716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1307583" cy="997155"/>
              <a:chOff x="0" y="0"/>
              <a:chExt cx="932606" cy="7112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3260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932606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-10800000">
              <a:off x="2096568" y="1496524"/>
              <a:ext cx="1307583" cy="997155"/>
              <a:chOff x="0" y="0"/>
              <a:chExt cx="932606" cy="7112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932606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932606">
                    <a:moveTo>
                      <a:pt x="466303" y="711200"/>
                    </a:moveTo>
                    <a:lnTo>
                      <a:pt x="932606" y="0"/>
                    </a:lnTo>
                    <a:lnTo>
                      <a:pt x="0" y="0"/>
                    </a:lnTo>
                    <a:lnTo>
                      <a:pt x="466303" y="711200"/>
                    </a:lnTo>
                    <a:close/>
                  </a:path>
                </a:pathLst>
              </a:custGeom>
              <a:solidFill>
                <a:srgbClr val="55A76B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145720" y="12700"/>
                <a:ext cx="641167" cy="368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028700" y="5190051"/>
            <a:ext cx="7613306" cy="3597830"/>
            <a:chOff x="0" y="0"/>
            <a:chExt cx="3196833" cy="151073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196833" cy="1510731"/>
            </a:xfrm>
            <a:custGeom>
              <a:avLst/>
              <a:gdLst/>
              <a:ahLst/>
              <a:cxnLst/>
              <a:rect r="r" b="b" t="t" l="l"/>
              <a:pathLst>
                <a:path h="1510731" w="3196833">
                  <a:moveTo>
                    <a:pt x="0" y="0"/>
                  </a:moveTo>
                  <a:lnTo>
                    <a:pt x="3196833" y="0"/>
                  </a:lnTo>
                  <a:lnTo>
                    <a:pt x="3196833" y="1510731"/>
                  </a:lnTo>
                  <a:lnTo>
                    <a:pt x="0" y="15107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0000"/>
              </a:solidFill>
              <a:prstDash val="dash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14300"/>
              <a:ext cx="3196833" cy="1625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301833" y="7733919"/>
            <a:ext cx="473343" cy="434535"/>
            <a:chOff x="0" y="0"/>
            <a:chExt cx="667506" cy="61277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7506" cy="612779"/>
            </a:xfrm>
            <a:custGeom>
              <a:avLst/>
              <a:gdLst/>
              <a:ahLst/>
              <a:cxnLst/>
              <a:rect r="r" b="b" t="t" l="l"/>
              <a:pathLst>
                <a:path h="612779" w="667506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617396" y="1879353"/>
            <a:ext cx="7141878" cy="7853042"/>
            <a:chOff x="0" y="0"/>
            <a:chExt cx="1685262" cy="18530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685262" cy="1853074"/>
            </a:xfrm>
            <a:custGeom>
              <a:avLst/>
              <a:gdLst/>
              <a:ahLst/>
              <a:cxnLst/>
              <a:rect r="r" b="b" t="t" l="l"/>
              <a:pathLst>
                <a:path h="1853074" w="1685262">
                  <a:moveTo>
                    <a:pt x="55285" y="0"/>
                  </a:moveTo>
                  <a:lnTo>
                    <a:pt x="1629977" y="0"/>
                  </a:lnTo>
                  <a:cubicBezTo>
                    <a:pt x="1660510" y="0"/>
                    <a:pt x="1685262" y="24752"/>
                    <a:pt x="1685262" y="55285"/>
                  </a:cubicBezTo>
                  <a:lnTo>
                    <a:pt x="1685262" y="1797790"/>
                  </a:lnTo>
                  <a:cubicBezTo>
                    <a:pt x="1685262" y="1828323"/>
                    <a:pt x="1660510" y="1853074"/>
                    <a:pt x="1629977" y="1853074"/>
                  </a:cubicBezTo>
                  <a:lnTo>
                    <a:pt x="55285" y="1853074"/>
                  </a:lnTo>
                  <a:cubicBezTo>
                    <a:pt x="24752" y="1853074"/>
                    <a:pt x="0" y="1828323"/>
                    <a:pt x="0" y="1797790"/>
                  </a:cubicBezTo>
                  <a:lnTo>
                    <a:pt x="0" y="55285"/>
                  </a:lnTo>
                  <a:cubicBezTo>
                    <a:pt x="0" y="24752"/>
                    <a:pt x="24752" y="0"/>
                    <a:pt x="55285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685262" cy="189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939004" y="2158467"/>
            <a:ext cx="6498662" cy="7573928"/>
            <a:chOff x="0" y="0"/>
            <a:chExt cx="1533483" cy="178721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533483" cy="1787212"/>
            </a:xfrm>
            <a:custGeom>
              <a:avLst/>
              <a:gdLst/>
              <a:ahLst/>
              <a:cxnLst/>
              <a:rect r="r" b="b" t="t" l="l"/>
              <a:pathLst>
                <a:path h="1787212" w="1533483">
                  <a:moveTo>
                    <a:pt x="60757" y="0"/>
                  </a:moveTo>
                  <a:lnTo>
                    <a:pt x="1472726" y="0"/>
                  </a:lnTo>
                  <a:cubicBezTo>
                    <a:pt x="1506281" y="0"/>
                    <a:pt x="1533483" y="27202"/>
                    <a:pt x="1533483" y="60757"/>
                  </a:cubicBezTo>
                  <a:lnTo>
                    <a:pt x="1533483" y="1726455"/>
                  </a:lnTo>
                  <a:cubicBezTo>
                    <a:pt x="1533483" y="1760010"/>
                    <a:pt x="1506281" y="1787212"/>
                    <a:pt x="1472726" y="1787212"/>
                  </a:cubicBezTo>
                  <a:lnTo>
                    <a:pt x="60757" y="1787212"/>
                  </a:lnTo>
                  <a:cubicBezTo>
                    <a:pt x="44643" y="1787212"/>
                    <a:pt x="29189" y="1780811"/>
                    <a:pt x="17795" y="1769417"/>
                  </a:cubicBezTo>
                  <a:cubicBezTo>
                    <a:pt x="6401" y="1758023"/>
                    <a:pt x="0" y="1742569"/>
                    <a:pt x="0" y="1726455"/>
                  </a:cubicBezTo>
                  <a:lnTo>
                    <a:pt x="0" y="60757"/>
                  </a:lnTo>
                  <a:cubicBezTo>
                    <a:pt x="0" y="27202"/>
                    <a:pt x="27202" y="0"/>
                    <a:pt x="60757" y="0"/>
                  </a:cubicBezTo>
                  <a:close/>
                </a:path>
              </a:pathLst>
            </a:custGeom>
            <a:solidFill>
              <a:srgbClr val="DFFF9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533483" cy="182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true" flipV="false" rot="0">
            <a:off x="10337102" y="7531201"/>
            <a:ext cx="5380696" cy="2201194"/>
          </a:xfrm>
          <a:custGeom>
            <a:avLst/>
            <a:gdLst/>
            <a:ahLst/>
            <a:cxnLst/>
            <a:rect r="r" b="b" t="t" l="l"/>
            <a:pathLst>
              <a:path h="2201194" w="5380696">
                <a:moveTo>
                  <a:pt x="5380696" y="0"/>
                </a:moveTo>
                <a:lnTo>
                  <a:pt x="0" y="0"/>
                </a:lnTo>
                <a:lnTo>
                  <a:pt x="0" y="2201194"/>
                </a:lnTo>
                <a:lnTo>
                  <a:pt x="5380696" y="2201194"/>
                </a:lnTo>
                <a:lnTo>
                  <a:pt x="53806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0337102" y="5034857"/>
            <a:ext cx="5380696" cy="3940083"/>
            <a:chOff x="0" y="0"/>
            <a:chExt cx="1109984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09984" cy="812800"/>
            </a:xfrm>
            <a:custGeom>
              <a:avLst/>
              <a:gdLst/>
              <a:ahLst/>
              <a:cxnLst/>
              <a:rect r="r" b="b" t="t" l="l"/>
              <a:pathLst>
                <a:path h="812800" w="1109984">
                  <a:moveTo>
                    <a:pt x="73380" y="0"/>
                  </a:moveTo>
                  <a:lnTo>
                    <a:pt x="1036604" y="0"/>
                  </a:lnTo>
                  <a:cubicBezTo>
                    <a:pt x="1077131" y="0"/>
                    <a:pt x="1109984" y="32854"/>
                    <a:pt x="1109984" y="73380"/>
                  </a:cubicBezTo>
                  <a:lnTo>
                    <a:pt x="1109984" y="739420"/>
                  </a:lnTo>
                  <a:cubicBezTo>
                    <a:pt x="1109984" y="779946"/>
                    <a:pt x="1077131" y="812800"/>
                    <a:pt x="1036604" y="812800"/>
                  </a:cubicBezTo>
                  <a:lnTo>
                    <a:pt x="73380" y="812800"/>
                  </a:lnTo>
                  <a:cubicBezTo>
                    <a:pt x="32854" y="812800"/>
                    <a:pt x="0" y="779946"/>
                    <a:pt x="0" y="739420"/>
                  </a:cubicBezTo>
                  <a:lnTo>
                    <a:pt x="0" y="73380"/>
                  </a:lnTo>
                  <a:cubicBezTo>
                    <a:pt x="0" y="32854"/>
                    <a:pt x="32854" y="0"/>
                    <a:pt x="73380" y="0"/>
                  </a:cubicBezTo>
                  <a:close/>
                </a:path>
              </a:pathLst>
            </a:custGeom>
            <a:solidFill>
              <a:srgbClr val="70D04C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10998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28700" y="9042425"/>
            <a:ext cx="16230600" cy="1030853"/>
            <a:chOff x="0" y="0"/>
            <a:chExt cx="2583205" cy="16406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583205" cy="164067"/>
            </a:xfrm>
            <a:custGeom>
              <a:avLst/>
              <a:gdLst/>
              <a:ahLst/>
              <a:cxnLst/>
              <a:rect r="r" b="b" t="t" l="l"/>
              <a:pathLst>
                <a:path h="164067" w="2583205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116367"/>
                  </a:lnTo>
                  <a:cubicBezTo>
                    <a:pt x="2583205" y="129018"/>
                    <a:pt x="2578180" y="141151"/>
                    <a:pt x="2569234" y="150096"/>
                  </a:cubicBezTo>
                  <a:cubicBezTo>
                    <a:pt x="2560289" y="159041"/>
                    <a:pt x="2548156" y="164067"/>
                    <a:pt x="2535506" y="164067"/>
                  </a:cubicBezTo>
                  <a:lnTo>
                    <a:pt x="47700" y="164067"/>
                  </a:lnTo>
                  <a:cubicBezTo>
                    <a:pt x="35049" y="164067"/>
                    <a:pt x="22916" y="159041"/>
                    <a:pt x="13971" y="150096"/>
                  </a:cubicBezTo>
                  <a:cubicBezTo>
                    <a:pt x="5025" y="141151"/>
                    <a:pt x="0" y="129018"/>
                    <a:pt x="0" y="11636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14300"/>
              <a:ext cx="2583205" cy="27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4116921" y="9355940"/>
            <a:ext cx="10054158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anum Square Bold"/>
                <a:ea typeface="Nanum Square Bold"/>
              </a:rPr>
              <a:t> 무분별한 광고를 방지하기 위해 회원이 직접 요구시 ‘맞춤형 당일 쿠폰’ 제공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039940" y="1841253"/>
            <a:ext cx="1270794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고객데이터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507033" y="6543427"/>
            <a:ext cx="498470" cy="32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FFFFFF"/>
                </a:solidFill>
                <a:latin typeface="Nanum Square Bold"/>
              </a:rPr>
              <a:t>SVD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924516" y="3506902"/>
            <a:ext cx="1055573" cy="32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FFFFFF"/>
                </a:solidFill>
                <a:latin typeface="Nanum Square Bold"/>
              </a:rPr>
              <a:t>K - mean</a:t>
            </a:r>
          </a:p>
        </p:txBody>
      </p:sp>
      <p:sp>
        <p:nvSpPr>
          <p:cNvPr name="AutoShape 50" id="50"/>
          <p:cNvSpPr/>
          <p:nvPr/>
        </p:nvSpPr>
        <p:spPr>
          <a:xfrm flipH="true" flipV="true">
            <a:off x="3310734" y="8335459"/>
            <a:ext cx="2196299" cy="0"/>
          </a:xfrm>
          <a:prstGeom prst="line">
            <a:avLst/>
          </a:prstGeom>
          <a:ln cap="flat" w="38100">
            <a:solidFill>
              <a:srgbClr val="00690D"/>
            </a:solidFill>
            <a:prstDash val="sysDot"/>
            <a:headEnd type="oval" len="lg" w="lg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 flipH="true" flipV="true">
            <a:off x="3310734" y="6684596"/>
            <a:ext cx="1988448" cy="0"/>
          </a:xfrm>
          <a:prstGeom prst="line">
            <a:avLst/>
          </a:prstGeom>
          <a:ln cap="flat" w="38100">
            <a:solidFill>
              <a:srgbClr val="00690D"/>
            </a:solidFill>
            <a:prstDash val="sysDot"/>
            <a:headEnd type="oval" len="lg" w="lg"/>
            <a:tailEnd type="arrow" len="sm" w="med"/>
          </a:ln>
        </p:spPr>
      </p:sp>
      <p:sp>
        <p:nvSpPr>
          <p:cNvPr name="TextBox 52" id="52"/>
          <p:cNvSpPr txBox="true"/>
          <p:nvPr/>
        </p:nvSpPr>
        <p:spPr>
          <a:xfrm rot="0">
            <a:off x="1172173" y="6533902"/>
            <a:ext cx="1929011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</a:rPr>
              <a:t>RMSE : 0.7616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42407" y="8149404"/>
            <a:ext cx="1988542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고객 별 맞춤 쿠폰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4728859" y="5253449"/>
            <a:ext cx="473343" cy="434535"/>
            <a:chOff x="0" y="0"/>
            <a:chExt cx="667506" cy="61277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667506" cy="612779"/>
            </a:xfrm>
            <a:custGeom>
              <a:avLst/>
              <a:gdLst/>
              <a:ahLst/>
              <a:cxnLst/>
              <a:rect r="r" b="b" t="t" l="l"/>
              <a:pathLst>
                <a:path h="612779" w="667506">
                  <a:moveTo>
                    <a:pt x="333753" y="612779"/>
                  </a:moveTo>
                  <a:lnTo>
                    <a:pt x="0" y="206379"/>
                  </a:lnTo>
                  <a:lnTo>
                    <a:pt x="203200" y="206379"/>
                  </a:lnTo>
                  <a:lnTo>
                    <a:pt x="203200" y="0"/>
                  </a:lnTo>
                  <a:lnTo>
                    <a:pt x="464306" y="0"/>
                  </a:lnTo>
                  <a:lnTo>
                    <a:pt x="464306" y="206379"/>
                  </a:lnTo>
                  <a:lnTo>
                    <a:pt x="667506" y="206379"/>
                  </a:lnTo>
                  <a:lnTo>
                    <a:pt x="333753" y="612779"/>
                  </a:lnTo>
                  <a:close/>
                </a:path>
              </a:pathLst>
            </a:custGeom>
            <a:solidFill>
              <a:srgbClr val="44935A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203200" y="-38100"/>
              <a:ext cx="261106" cy="549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1540400" y="8787880"/>
            <a:ext cx="1492918" cy="1492918"/>
          </a:xfrm>
          <a:custGeom>
            <a:avLst/>
            <a:gdLst/>
            <a:ahLst/>
            <a:cxnLst/>
            <a:rect r="r" b="b" t="t" l="l"/>
            <a:pathLst>
              <a:path h="1492918" w="1492918">
                <a:moveTo>
                  <a:pt x="0" y="0"/>
                </a:moveTo>
                <a:lnTo>
                  <a:pt x="1492918" y="0"/>
                </a:lnTo>
                <a:lnTo>
                  <a:pt x="1492918" y="1492919"/>
                </a:lnTo>
                <a:lnTo>
                  <a:pt x="0" y="1492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3754153" y="4012916"/>
            <a:ext cx="2190150" cy="895971"/>
          </a:xfrm>
          <a:custGeom>
            <a:avLst/>
            <a:gdLst/>
            <a:ahLst/>
            <a:cxnLst/>
            <a:rect r="r" b="b" t="t" l="l"/>
            <a:pathLst>
              <a:path h="895971" w="2190150">
                <a:moveTo>
                  <a:pt x="0" y="0"/>
                </a:moveTo>
                <a:lnTo>
                  <a:pt x="2190151" y="0"/>
                </a:lnTo>
                <a:lnTo>
                  <a:pt x="2190151" y="895970"/>
                </a:lnTo>
                <a:lnTo>
                  <a:pt x="0" y="895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5491293" y="3325025"/>
            <a:ext cx="594913" cy="594913"/>
          </a:xfrm>
          <a:custGeom>
            <a:avLst/>
            <a:gdLst/>
            <a:ahLst/>
            <a:cxnLst/>
            <a:rect r="r" b="b" t="t" l="l"/>
            <a:pathLst>
              <a:path h="594913" w="594913">
                <a:moveTo>
                  <a:pt x="0" y="0"/>
                </a:moveTo>
                <a:lnTo>
                  <a:pt x="594913" y="0"/>
                </a:lnTo>
                <a:lnTo>
                  <a:pt x="594913" y="594913"/>
                </a:lnTo>
                <a:lnTo>
                  <a:pt x="0" y="5949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13672700" y="3430322"/>
            <a:ext cx="1613437" cy="53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2808">
                <a:solidFill>
                  <a:srgbClr val="000000"/>
                </a:solidFill>
                <a:ea typeface="용이고딕-레귤러"/>
              </a:rPr>
              <a:t>원마트 회원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965345" y="4079833"/>
            <a:ext cx="632950" cy="53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2808">
                <a:solidFill>
                  <a:srgbClr val="035284"/>
                </a:solidFill>
                <a:ea typeface="용이고딕-레귤러"/>
              </a:rPr>
              <a:t>쿠폰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611823" y="5266774"/>
            <a:ext cx="4876461" cy="90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3"/>
              </a:lnSpc>
            </a:pPr>
            <a:r>
              <a:rPr lang="en-US" sz="2298">
                <a:solidFill>
                  <a:srgbClr val="FFFFFF"/>
                </a:solidFill>
                <a:latin typeface="용이고딕-레귤러"/>
                <a:ea typeface="용이고딕-레귤러"/>
              </a:rPr>
              <a:t>안녕하세요 ! 건강을 선물 하는 원마트에서 </a:t>
            </a:r>
          </a:p>
          <a:p>
            <a:pPr algn="l">
              <a:lnSpc>
                <a:spcPts val="3653"/>
              </a:lnSpc>
            </a:pPr>
            <a:r>
              <a:rPr lang="en-US" sz="2298">
                <a:solidFill>
                  <a:srgbClr val="FFFFFF"/>
                </a:solidFill>
                <a:latin typeface="용이고딕-레귤러"/>
                <a:ea typeface="용이고딕-레귤러"/>
              </a:rPr>
              <a:t>고객님께 맞춤 쿠폰을 드립니다 !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273396" y="2551773"/>
            <a:ext cx="1553029" cy="534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5"/>
              </a:lnSpc>
            </a:pPr>
            <a:r>
              <a:rPr lang="en-US" sz="2808">
                <a:solidFill>
                  <a:srgbClr val="035284"/>
                </a:solidFill>
                <a:latin typeface="용이고딕-레귤러"/>
                <a:ea typeface="용이고딕-레귤러"/>
              </a:rPr>
              <a:t>문자 MMS</a:t>
            </a:r>
          </a:p>
        </p:txBody>
      </p:sp>
      <p:sp>
        <p:nvSpPr>
          <p:cNvPr name="Freeform 64" id="64"/>
          <p:cNvSpPr/>
          <p:nvPr/>
        </p:nvSpPr>
        <p:spPr>
          <a:xfrm flipH="false" flipV="false" rot="0">
            <a:off x="11518421" y="6587417"/>
            <a:ext cx="3198905" cy="2341351"/>
          </a:xfrm>
          <a:custGeom>
            <a:avLst/>
            <a:gdLst/>
            <a:ahLst/>
            <a:cxnLst/>
            <a:rect r="r" b="b" t="t" l="l"/>
            <a:pathLst>
              <a:path h="2341351" w="3198905">
                <a:moveTo>
                  <a:pt x="0" y="0"/>
                </a:moveTo>
                <a:lnTo>
                  <a:pt x="3198905" y="0"/>
                </a:lnTo>
                <a:lnTo>
                  <a:pt x="3198905" y="2341351"/>
                </a:lnTo>
                <a:lnTo>
                  <a:pt x="0" y="2341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0819" r="0" b="-77210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4042895" y="7843986"/>
            <a:ext cx="415629" cy="916241"/>
          </a:xfrm>
          <a:custGeom>
            <a:avLst/>
            <a:gdLst/>
            <a:ahLst/>
            <a:cxnLst/>
            <a:rect r="r" b="b" t="t" l="l"/>
            <a:pathLst>
              <a:path h="916241" w="415629">
                <a:moveTo>
                  <a:pt x="0" y="0"/>
                </a:moveTo>
                <a:lnTo>
                  <a:pt x="415629" y="0"/>
                </a:lnTo>
                <a:lnTo>
                  <a:pt x="415629" y="916241"/>
                </a:lnTo>
                <a:lnTo>
                  <a:pt x="0" y="9162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79" t="0" r="-1779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14042895" y="6587417"/>
            <a:ext cx="415629" cy="916241"/>
          </a:xfrm>
          <a:custGeom>
            <a:avLst/>
            <a:gdLst/>
            <a:ahLst/>
            <a:cxnLst/>
            <a:rect r="r" b="b" t="t" l="l"/>
            <a:pathLst>
              <a:path h="916241" w="415629">
                <a:moveTo>
                  <a:pt x="0" y="0"/>
                </a:moveTo>
                <a:lnTo>
                  <a:pt x="415629" y="0"/>
                </a:lnTo>
                <a:lnTo>
                  <a:pt x="415629" y="916242"/>
                </a:lnTo>
                <a:lnTo>
                  <a:pt x="0" y="9162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79" t="0" r="-1779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11780815" y="6686066"/>
            <a:ext cx="503845" cy="832367"/>
            <a:chOff x="0" y="0"/>
            <a:chExt cx="152979" cy="252727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52979" cy="252727"/>
            </a:xfrm>
            <a:custGeom>
              <a:avLst/>
              <a:gdLst/>
              <a:ahLst/>
              <a:cxnLst/>
              <a:rect r="r" b="b" t="t" l="l"/>
              <a:pathLst>
                <a:path h="252727" w="152979">
                  <a:moveTo>
                    <a:pt x="0" y="0"/>
                  </a:moveTo>
                  <a:lnTo>
                    <a:pt x="152979" y="0"/>
                  </a:lnTo>
                  <a:lnTo>
                    <a:pt x="152979" y="252727"/>
                  </a:lnTo>
                  <a:lnTo>
                    <a:pt x="0" y="252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38100"/>
              <a:ext cx="152979" cy="290827"/>
            </a:xfrm>
            <a:prstGeom prst="rect">
              <a:avLst/>
            </a:prstGeom>
          </p:spPr>
          <p:txBody>
            <a:bodyPr anchor="ctr" rtlCol="false" tIns="44066" lIns="44066" bIns="44066" rIns="44066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Freeform 70" id="70"/>
          <p:cNvSpPr/>
          <p:nvPr/>
        </p:nvSpPr>
        <p:spPr>
          <a:xfrm flipH="false" flipV="false" rot="0">
            <a:off x="11703447" y="6830248"/>
            <a:ext cx="525309" cy="544003"/>
          </a:xfrm>
          <a:custGeom>
            <a:avLst/>
            <a:gdLst/>
            <a:ahLst/>
            <a:cxnLst/>
            <a:rect r="r" b="b" t="t" l="l"/>
            <a:pathLst>
              <a:path h="544003" w="525309">
                <a:moveTo>
                  <a:pt x="0" y="0"/>
                </a:moveTo>
                <a:lnTo>
                  <a:pt x="525309" y="0"/>
                </a:lnTo>
                <a:lnTo>
                  <a:pt x="525309" y="544003"/>
                </a:lnTo>
                <a:lnTo>
                  <a:pt x="0" y="544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79" t="0" r="-1779" b="0"/>
            </a:stretch>
          </a:blipFill>
        </p:spPr>
      </p:sp>
      <p:grpSp>
        <p:nvGrpSpPr>
          <p:cNvPr name="Group 71" id="71"/>
          <p:cNvGrpSpPr/>
          <p:nvPr/>
        </p:nvGrpSpPr>
        <p:grpSpPr>
          <a:xfrm rot="0">
            <a:off x="11703447" y="7927860"/>
            <a:ext cx="503845" cy="832367"/>
            <a:chOff x="0" y="0"/>
            <a:chExt cx="152979" cy="252727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52979" cy="252727"/>
            </a:xfrm>
            <a:custGeom>
              <a:avLst/>
              <a:gdLst/>
              <a:ahLst/>
              <a:cxnLst/>
              <a:rect r="r" b="b" t="t" l="l"/>
              <a:pathLst>
                <a:path h="252727" w="152979">
                  <a:moveTo>
                    <a:pt x="0" y="0"/>
                  </a:moveTo>
                  <a:lnTo>
                    <a:pt x="152979" y="0"/>
                  </a:lnTo>
                  <a:lnTo>
                    <a:pt x="152979" y="252727"/>
                  </a:lnTo>
                  <a:lnTo>
                    <a:pt x="0" y="252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38100"/>
              <a:ext cx="152979" cy="290827"/>
            </a:xfrm>
            <a:prstGeom prst="rect">
              <a:avLst/>
            </a:prstGeom>
          </p:spPr>
          <p:txBody>
            <a:bodyPr anchor="ctr" rtlCol="false" tIns="44066" lIns="44066" bIns="44066" rIns="44066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sp>
        <p:nvSpPr>
          <p:cNvPr name="Freeform 74" id="74"/>
          <p:cNvSpPr/>
          <p:nvPr/>
        </p:nvSpPr>
        <p:spPr>
          <a:xfrm flipH="false" flipV="false" rot="0">
            <a:off x="11732889" y="8122929"/>
            <a:ext cx="503845" cy="521776"/>
          </a:xfrm>
          <a:custGeom>
            <a:avLst/>
            <a:gdLst/>
            <a:ahLst/>
            <a:cxnLst/>
            <a:rect r="r" b="b" t="t" l="l"/>
            <a:pathLst>
              <a:path h="521776" w="503845">
                <a:moveTo>
                  <a:pt x="0" y="0"/>
                </a:moveTo>
                <a:lnTo>
                  <a:pt x="503845" y="0"/>
                </a:lnTo>
                <a:lnTo>
                  <a:pt x="503845" y="521776"/>
                </a:lnTo>
                <a:lnTo>
                  <a:pt x="0" y="521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779" t="0" r="-1779" b="0"/>
            </a:stretch>
          </a:blipFill>
        </p:spPr>
      </p:sp>
      <p:grpSp>
        <p:nvGrpSpPr>
          <p:cNvPr name="Group 75" id="75"/>
          <p:cNvGrpSpPr/>
          <p:nvPr/>
        </p:nvGrpSpPr>
        <p:grpSpPr>
          <a:xfrm rot="0">
            <a:off x="12383579" y="6597068"/>
            <a:ext cx="846305" cy="278356"/>
            <a:chOff x="0" y="0"/>
            <a:chExt cx="263561" cy="8668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263561" cy="86687"/>
            </a:xfrm>
            <a:custGeom>
              <a:avLst/>
              <a:gdLst/>
              <a:ahLst/>
              <a:cxnLst/>
              <a:rect r="r" b="b" t="t" l="l"/>
              <a:pathLst>
                <a:path h="86687" w="263561">
                  <a:moveTo>
                    <a:pt x="0" y="0"/>
                  </a:moveTo>
                  <a:lnTo>
                    <a:pt x="263561" y="0"/>
                  </a:lnTo>
                  <a:lnTo>
                    <a:pt x="263561" y="86687"/>
                  </a:lnTo>
                  <a:lnTo>
                    <a:pt x="0" y="866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263561" cy="124787"/>
            </a:xfrm>
            <a:prstGeom prst="rect">
              <a:avLst/>
            </a:prstGeom>
          </p:spPr>
          <p:txBody>
            <a:bodyPr anchor="ctr" rtlCol="false" tIns="42962" lIns="42962" bIns="42962" rIns="4296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2383579" y="7847261"/>
            <a:ext cx="846305" cy="278356"/>
            <a:chOff x="0" y="0"/>
            <a:chExt cx="263561" cy="8668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63561" cy="86687"/>
            </a:xfrm>
            <a:custGeom>
              <a:avLst/>
              <a:gdLst/>
              <a:ahLst/>
              <a:cxnLst/>
              <a:rect r="r" b="b" t="t" l="l"/>
              <a:pathLst>
                <a:path h="86687" w="263561">
                  <a:moveTo>
                    <a:pt x="0" y="0"/>
                  </a:moveTo>
                  <a:lnTo>
                    <a:pt x="263561" y="0"/>
                  </a:lnTo>
                  <a:lnTo>
                    <a:pt x="263561" y="86687"/>
                  </a:lnTo>
                  <a:lnTo>
                    <a:pt x="0" y="866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38100"/>
              <a:ext cx="263561" cy="124787"/>
            </a:xfrm>
            <a:prstGeom prst="rect">
              <a:avLst/>
            </a:prstGeom>
          </p:spPr>
          <p:txBody>
            <a:bodyPr anchor="ctr" rtlCol="false" tIns="42962" lIns="42962" bIns="42962" rIns="4296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12383579" y="7145173"/>
            <a:ext cx="978312" cy="424174"/>
            <a:chOff x="0" y="0"/>
            <a:chExt cx="304671" cy="132098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304671" cy="132098"/>
            </a:xfrm>
            <a:custGeom>
              <a:avLst/>
              <a:gdLst/>
              <a:ahLst/>
              <a:cxnLst/>
              <a:rect r="r" b="b" t="t" l="l"/>
              <a:pathLst>
                <a:path h="132098" w="304671">
                  <a:moveTo>
                    <a:pt x="0" y="0"/>
                  </a:moveTo>
                  <a:lnTo>
                    <a:pt x="304671" y="0"/>
                  </a:lnTo>
                  <a:lnTo>
                    <a:pt x="304671" y="132098"/>
                  </a:lnTo>
                  <a:lnTo>
                    <a:pt x="0" y="1320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304671" cy="170198"/>
            </a:xfrm>
            <a:prstGeom prst="rect">
              <a:avLst/>
            </a:prstGeom>
          </p:spPr>
          <p:txBody>
            <a:bodyPr anchor="ctr" rtlCol="false" tIns="42962" lIns="42962" bIns="42962" rIns="4296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2383579" y="8391444"/>
            <a:ext cx="1523940" cy="424174"/>
            <a:chOff x="0" y="0"/>
            <a:chExt cx="474593" cy="132098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474593" cy="132098"/>
            </a:xfrm>
            <a:custGeom>
              <a:avLst/>
              <a:gdLst/>
              <a:ahLst/>
              <a:cxnLst/>
              <a:rect r="r" b="b" t="t" l="l"/>
              <a:pathLst>
                <a:path h="132098" w="474593">
                  <a:moveTo>
                    <a:pt x="0" y="0"/>
                  </a:moveTo>
                  <a:lnTo>
                    <a:pt x="474593" y="0"/>
                  </a:lnTo>
                  <a:lnTo>
                    <a:pt x="474593" y="132098"/>
                  </a:lnTo>
                  <a:lnTo>
                    <a:pt x="0" y="1320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38100"/>
              <a:ext cx="474593" cy="170198"/>
            </a:xfrm>
            <a:prstGeom prst="rect">
              <a:avLst/>
            </a:prstGeom>
          </p:spPr>
          <p:txBody>
            <a:bodyPr anchor="ctr" rtlCol="false" tIns="42962" lIns="42962" bIns="42962" rIns="42962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87" id="87"/>
          <p:cNvSpPr/>
          <p:nvPr/>
        </p:nvSpPr>
        <p:spPr>
          <a:xfrm flipV="true">
            <a:off x="8281438" y="7657826"/>
            <a:ext cx="2385311" cy="696683"/>
          </a:xfrm>
          <a:prstGeom prst="line">
            <a:avLst/>
          </a:prstGeom>
          <a:ln cap="flat" w="152400">
            <a:solidFill>
              <a:srgbClr val="00690D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8" id="88"/>
          <p:cNvGrpSpPr/>
          <p:nvPr/>
        </p:nvGrpSpPr>
        <p:grpSpPr>
          <a:xfrm rot="0">
            <a:off x="12098245" y="1969091"/>
            <a:ext cx="2183575" cy="507594"/>
            <a:chOff x="0" y="0"/>
            <a:chExt cx="450450" cy="104712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450450" cy="104712"/>
            </a:xfrm>
            <a:custGeom>
              <a:avLst/>
              <a:gdLst/>
              <a:ahLst/>
              <a:cxnLst/>
              <a:rect r="r" b="b" t="t" l="l"/>
              <a:pathLst>
                <a:path h="104712" w="450450">
                  <a:moveTo>
                    <a:pt x="52356" y="0"/>
                  </a:moveTo>
                  <a:lnTo>
                    <a:pt x="398094" y="0"/>
                  </a:lnTo>
                  <a:cubicBezTo>
                    <a:pt x="411980" y="0"/>
                    <a:pt x="425297" y="5516"/>
                    <a:pt x="435115" y="15335"/>
                  </a:cubicBezTo>
                  <a:cubicBezTo>
                    <a:pt x="444934" y="25153"/>
                    <a:pt x="450450" y="38470"/>
                    <a:pt x="450450" y="52356"/>
                  </a:cubicBezTo>
                  <a:lnTo>
                    <a:pt x="450450" y="52356"/>
                  </a:lnTo>
                  <a:cubicBezTo>
                    <a:pt x="450450" y="81271"/>
                    <a:pt x="427009" y="104712"/>
                    <a:pt x="398094" y="104712"/>
                  </a:cubicBezTo>
                  <a:lnTo>
                    <a:pt x="52356" y="104712"/>
                  </a:lnTo>
                  <a:cubicBezTo>
                    <a:pt x="23440" y="104712"/>
                    <a:pt x="0" y="81271"/>
                    <a:pt x="0" y="52356"/>
                  </a:cubicBezTo>
                  <a:lnTo>
                    <a:pt x="0" y="52356"/>
                  </a:lnTo>
                  <a:cubicBezTo>
                    <a:pt x="0" y="23440"/>
                    <a:pt x="23440" y="0"/>
                    <a:pt x="52356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450450" cy="142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1" id="91"/>
          <p:cNvSpPr txBox="true"/>
          <p:nvPr/>
        </p:nvSpPr>
        <p:spPr>
          <a:xfrm rot="0">
            <a:off x="1028700" y="708025"/>
            <a:ext cx="211588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6-1. 개선안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2175746" y="4926240"/>
            <a:ext cx="2112169" cy="32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1985">
                <a:solidFill>
                  <a:srgbClr val="000000"/>
                </a:solidFill>
                <a:latin typeface="Nanum Square Bold"/>
                <a:ea typeface="Nanum Square Bold"/>
              </a:rPr>
              <a:t>0군집, 1군집, 2군집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429642" y="4513141"/>
            <a:ext cx="2139355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군집 분석 결과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4709809" y="5244007"/>
            <a:ext cx="3733999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군집 분석을 통한 구매데이터</a:t>
            </a:r>
          </a:p>
        </p:txBody>
      </p:sp>
      <p:sp>
        <p:nvSpPr>
          <p:cNvPr name="Freeform 95" id="95"/>
          <p:cNvSpPr/>
          <p:nvPr/>
        </p:nvSpPr>
        <p:spPr>
          <a:xfrm flipH="false" flipV="false" rot="0">
            <a:off x="10192520" y="4130648"/>
            <a:ext cx="981647" cy="904209"/>
          </a:xfrm>
          <a:custGeom>
            <a:avLst/>
            <a:gdLst/>
            <a:ahLst/>
            <a:cxnLst/>
            <a:rect r="r" b="b" t="t" l="l"/>
            <a:pathLst>
              <a:path h="904209" w="981647">
                <a:moveTo>
                  <a:pt x="0" y="0"/>
                </a:moveTo>
                <a:lnTo>
                  <a:pt x="981648" y="0"/>
                </a:lnTo>
                <a:lnTo>
                  <a:pt x="981648" y="904209"/>
                </a:lnTo>
                <a:lnTo>
                  <a:pt x="0" y="9042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1971" r="0" b="-13420"/>
            </a:stretch>
          </a:blipFill>
        </p:spPr>
      </p:sp>
      <p:sp>
        <p:nvSpPr>
          <p:cNvPr name="TextBox 96" id="96"/>
          <p:cNvSpPr txBox="true"/>
          <p:nvPr/>
        </p:nvSpPr>
        <p:spPr>
          <a:xfrm rot="0">
            <a:off x="11268120" y="4248353"/>
            <a:ext cx="830125" cy="49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000000"/>
                </a:solidFill>
                <a:ea typeface="용이고딕-레귤러"/>
              </a:rPr>
              <a:t>원마트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3309986" y="920189"/>
            <a:ext cx="2203624" cy="37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|   맞춤형 당일 쿠폰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5746743" y="8206554"/>
            <a:ext cx="2421930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0군집: 알, 두부, 음료</a:t>
            </a:r>
          </a:p>
        </p:txBody>
      </p:sp>
      <p:grpSp>
        <p:nvGrpSpPr>
          <p:cNvPr name="Group 99" id="99"/>
          <p:cNvGrpSpPr/>
          <p:nvPr/>
        </p:nvGrpSpPr>
        <p:grpSpPr>
          <a:xfrm rot="0">
            <a:off x="15501010" y="614755"/>
            <a:ext cx="223051" cy="223051"/>
            <a:chOff x="0" y="0"/>
            <a:chExt cx="812800" cy="812800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1" id="10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2" id="102"/>
          <p:cNvGrpSpPr/>
          <p:nvPr/>
        </p:nvGrpSpPr>
        <p:grpSpPr>
          <a:xfrm rot="0">
            <a:off x="15805466" y="614755"/>
            <a:ext cx="223051" cy="223051"/>
            <a:chOff x="0" y="0"/>
            <a:chExt cx="812800" cy="812800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4" id="10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5" id="105"/>
          <p:cNvGrpSpPr/>
          <p:nvPr/>
        </p:nvGrpSpPr>
        <p:grpSpPr>
          <a:xfrm rot="0">
            <a:off x="16114242" y="614755"/>
            <a:ext cx="223051" cy="223051"/>
            <a:chOff x="0" y="0"/>
            <a:chExt cx="812800" cy="812800"/>
          </a:xfrm>
        </p:grpSpPr>
        <p:sp>
          <p:nvSpPr>
            <p:cNvPr name="Freeform 106" id="10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7" id="10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8" id="108"/>
          <p:cNvGrpSpPr/>
          <p:nvPr/>
        </p:nvGrpSpPr>
        <p:grpSpPr>
          <a:xfrm rot="0">
            <a:off x="16423018" y="614755"/>
            <a:ext cx="223051" cy="223051"/>
            <a:chOff x="0" y="0"/>
            <a:chExt cx="812800" cy="812800"/>
          </a:xfrm>
        </p:grpSpPr>
        <p:sp>
          <p:nvSpPr>
            <p:cNvPr name="Freeform 109" id="10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0" id="1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1" id="111"/>
          <p:cNvGrpSpPr/>
          <p:nvPr/>
        </p:nvGrpSpPr>
        <p:grpSpPr>
          <a:xfrm rot="0">
            <a:off x="16727474" y="614755"/>
            <a:ext cx="223051" cy="223051"/>
            <a:chOff x="0" y="0"/>
            <a:chExt cx="812800" cy="812800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3" id="1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4" id="114"/>
          <p:cNvGrpSpPr/>
          <p:nvPr/>
        </p:nvGrpSpPr>
        <p:grpSpPr>
          <a:xfrm rot="0">
            <a:off x="17036249" y="614755"/>
            <a:ext cx="223051" cy="223051"/>
            <a:chOff x="0" y="0"/>
            <a:chExt cx="812800" cy="812800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6" id="1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65275"/>
            <a:ext cx="16230600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9153525" y="2988379"/>
            <a:ext cx="0" cy="8229224"/>
          </a:xfrm>
          <a:prstGeom prst="line">
            <a:avLst/>
          </a:prstGeom>
          <a:ln cap="flat" w="19050">
            <a:solidFill>
              <a:srgbClr val="A6A6A6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2396822"/>
            <a:ext cx="7612496" cy="761249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37000"/>
                  </a:srgbClr>
                </a:gs>
                <a:gs pos="100000">
                  <a:srgbClr val="94B9FF">
                    <a:alpha val="37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85566" y="4091637"/>
            <a:ext cx="6410173" cy="7048476"/>
            <a:chOff x="0" y="0"/>
            <a:chExt cx="1685262" cy="18530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85262" cy="1853074"/>
            </a:xfrm>
            <a:custGeom>
              <a:avLst/>
              <a:gdLst/>
              <a:ahLst/>
              <a:cxnLst/>
              <a:rect r="r" b="b" t="t" l="l"/>
              <a:pathLst>
                <a:path h="1853074" w="1685262">
                  <a:moveTo>
                    <a:pt x="61596" y="0"/>
                  </a:moveTo>
                  <a:lnTo>
                    <a:pt x="1623666" y="0"/>
                  </a:lnTo>
                  <a:cubicBezTo>
                    <a:pt x="1657685" y="0"/>
                    <a:pt x="1685262" y="27577"/>
                    <a:pt x="1685262" y="61596"/>
                  </a:cubicBezTo>
                  <a:lnTo>
                    <a:pt x="1685262" y="1791479"/>
                  </a:lnTo>
                  <a:cubicBezTo>
                    <a:pt x="1685262" y="1807815"/>
                    <a:pt x="1678772" y="1823482"/>
                    <a:pt x="1667221" y="1835034"/>
                  </a:cubicBezTo>
                  <a:cubicBezTo>
                    <a:pt x="1655669" y="1846585"/>
                    <a:pt x="1640002" y="1853074"/>
                    <a:pt x="1623666" y="1853074"/>
                  </a:cubicBezTo>
                  <a:lnTo>
                    <a:pt x="61596" y="1853074"/>
                  </a:lnTo>
                  <a:cubicBezTo>
                    <a:pt x="45259" y="1853074"/>
                    <a:pt x="29592" y="1846585"/>
                    <a:pt x="18041" y="1835034"/>
                  </a:cubicBezTo>
                  <a:cubicBezTo>
                    <a:pt x="6490" y="1823482"/>
                    <a:pt x="0" y="1807815"/>
                    <a:pt x="0" y="1791479"/>
                  </a:cubicBezTo>
                  <a:lnTo>
                    <a:pt x="0" y="61596"/>
                  </a:lnTo>
                  <a:cubicBezTo>
                    <a:pt x="0" y="45259"/>
                    <a:pt x="6490" y="29592"/>
                    <a:pt x="18041" y="18041"/>
                  </a:cubicBezTo>
                  <a:cubicBezTo>
                    <a:pt x="29592" y="6490"/>
                    <a:pt x="45259" y="0"/>
                    <a:pt x="61596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85262" cy="189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174225" y="4419645"/>
            <a:ext cx="5832857" cy="6797958"/>
            <a:chOff x="0" y="0"/>
            <a:chExt cx="1533483" cy="17872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33483" cy="1787212"/>
            </a:xfrm>
            <a:custGeom>
              <a:avLst/>
              <a:gdLst/>
              <a:ahLst/>
              <a:cxnLst/>
              <a:rect r="r" b="b" t="t" l="l"/>
              <a:pathLst>
                <a:path h="1787212" w="1533483">
                  <a:moveTo>
                    <a:pt x="67692" y="0"/>
                  </a:moveTo>
                  <a:lnTo>
                    <a:pt x="1465791" y="0"/>
                  </a:lnTo>
                  <a:cubicBezTo>
                    <a:pt x="1483744" y="0"/>
                    <a:pt x="1500962" y="7132"/>
                    <a:pt x="1513656" y="19827"/>
                  </a:cubicBezTo>
                  <a:cubicBezTo>
                    <a:pt x="1526351" y="32521"/>
                    <a:pt x="1533483" y="49739"/>
                    <a:pt x="1533483" y="67692"/>
                  </a:cubicBezTo>
                  <a:lnTo>
                    <a:pt x="1533483" y="1719520"/>
                  </a:lnTo>
                  <a:cubicBezTo>
                    <a:pt x="1533483" y="1737473"/>
                    <a:pt x="1526351" y="1754691"/>
                    <a:pt x="1513656" y="1767386"/>
                  </a:cubicBezTo>
                  <a:cubicBezTo>
                    <a:pt x="1500962" y="1780080"/>
                    <a:pt x="1483744" y="1787212"/>
                    <a:pt x="1465791" y="1787212"/>
                  </a:cubicBezTo>
                  <a:lnTo>
                    <a:pt x="67692" y="1787212"/>
                  </a:lnTo>
                  <a:cubicBezTo>
                    <a:pt x="49739" y="1787212"/>
                    <a:pt x="32521" y="1780080"/>
                    <a:pt x="19827" y="1767386"/>
                  </a:cubicBezTo>
                  <a:cubicBezTo>
                    <a:pt x="7132" y="1754691"/>
                    <a:pt x="0" y="1737473"/>
                    <a:pt x="0" y="1719520"/>
                  </a:cubicBezTo>
                  <a:lnTo>
                    <a:pt x="0" y="67692"/>
                  </a:lnTo>
                  <a:cubicBezTo>
                    <a:pt x="0" y="49739"/>
                    <a:pt x="7132" y="32521"/>
                    <a:pt x="19827" y="19827"/>
                  </a:cubicBezTo>
                  <a:cubicBezTo>
                    <a:pt x="32521" y="7132"/>
                    <a:pt x="49739" y="0"/>
                    <a:pt x="67692" y="0"/>
                  </a:cubicBezTo>
                  <a:close/>
                </a:path>
              </a:pathLst>
            </a:custGeom>
            <a:solidFill>
              <a:srgbClr val="DFFF9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33483" cy="182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531537" y="6923851"/>
            <a:ext cx="4829429" cy="5101769"/>
            <a:chOff x="0" y="0"/>
            <a:chExt cx="1109984" cy="11725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9984" cy="1172578"/>
            </a:xfrm>
            <a:custGeom>
              <a:avLst/>
              <a:gdLst/>
              <a:ahLst/>
              <a:cxnLst/>
              <a:rect r="r" b="b" t="t" l="l"/>
              <a:pathLst>
                <a:path h="1172578" w="1109984">
                  <a:moveTo>
                    <a:pt x="81757" y="0"/>
                  </a:moveTo>
                  <a:lnTo>
                    <a:pt x="1028228" y="0"/>
                  </a:lnTo>
                  <a:cubicBezTo>
                    <a:pt x="1049911" y="0"/>
                    <a:pt x="1070706" y="8614"/>
                    <a:pt x="1086038" y="23946"/>
                  </a:cubicBezTo>
                  <a:cubicBezTo>
                    <a:pt x="1101371" y="39278"/>
                    <a:pt x="1109984" y="60073"/>
                    <a:pt x="1109984" y="81757"/>
                  </a:cubicBezTo>
                  <a:lnTo>
                    <a:pt x="1109984" y="1090821"/>
                  </a:lnTo>
                  <a:cubicBezTo>
                    <a:pt x="1109984" y="1112505"/>
                    <a:pt x="1101371" y="1133300"/>
                    <a:pt x="1086038" y="1148632"/>
                  </a:cubicBezTo>
                  <a:cubicBezTo>
                    <a:pt x="1070706" y="1163965"/>
                    <a:pt x="1049911" y="1172578"/>
                    <a:pt x="1028228" y="1172578"/>
                  </a:cubicBezTo>
                  <a:lnTo>
                    <a:pt x="81757" y="1172578"/>
                  </a:lnTo>
                  <a:cubicBezTo>
                    <a:pt x="60073" y="1172578"/>
                    <a:pt x="39278" y="1163965"/>
                    <a:pt x="23946" y="1148632"/>
                  </a:cubicBezTo>
                  <a:cubicBezTo>
                    <a:pt x="8614" y="1133300"/>
                    <a:pt x="0" y="1112505"/>
                    <a:pt x="0" y="1090821"/>
                  </a:cubicBezTo>
                  <a:lnTo>
                    <a:pt x="0" y="81757"/>
                  </a:lnTo>
                  <a:cubicBezTo>
                    <a:pt x="0" y="60073"/>
                    <a:pt x="8614" y="39278"/>
                    <a:pt x="23946" y="23946"/>
                  </a:cubicBezTo>
                  <a:cubicBezTo>
                    <a:pt x="39278" y="8614"/>
                    <a:pt x="60073" y="0"/>
                    <a:pt x="81757" y="0"/>
                  </a:cubicBezTo>
                  <a:close/>
                </a:path>
              </a:pathLst>
            </a:custGeom>
            <a:solidFill>
              <a:srgbClr val="70D04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09984" cy="1210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598501" y="6006610"/>
            <a:ext cx="1965763" cy="804176"/>
          </a:xfrm>
          <a:custGeom>
            <a:avLst/>
            <a:gdLst/>
            <a:ahLst/>
            <a:cxnLst/>
            <a:rect r="r" b="b" t="t" l="l"/>
            <a:pathLst>
              <a:path h="804176" w="1965763">
                <a:moveTo>
                  <a:pt x="0" y="0"/>
                </a:moveTo>
                <a:lnTo>
                  <a:pt x="1965764" y="0"/>
                </a:lnTo>
                <a:lnTo>
                  <a:pt x="1965764" y="804176"/>
                </a:lnTo>
                <a:lnTo>
                  <a:pt x="0" y="80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57666" y="5389196"/>
            <a:ext cx="533963" cy="533963"/>
          </a:xfrm>
          <a:custGeom>
            <a:avLst/>
            <a:gdLst/>
            <a:ahLst/>
            <a:cxnLst/>
            <a:rect r="r" b="b" t="t" l="l"/>
            <a:pathLst>
              <a:path h="533963" w="533963">
                <a:moveTo>
                  <a:pt x="0" y="0"/>
                </a:moveTo>
                <a:lnTo>
                  <a:pt x="533963" y="0"/>
                </a:lnTo>
                <a:lnTo>
                  <a:pt x="533963" y="533962"/>
                </a:lnTo>
                <a:lnTo>
                  <a:pt x="0" y="533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112246" y="4172181"/>
            <a:ext cx="1959862" cy="455590"/>
            <a:chOff x="0" y="0"/>
            <a:chExt cx="450450" cy="1047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50450" cy="104712"/>
            </a:xfrm>
            <a:custGeom>
              <a:avLst/>
              <a:gdLst/>
              <a:ahLst/>
              <a:cxnLst/>
              <a:rect r="r" b="b" t="t" l="l"/>
              <a:pathLst>
                <a:path h="104712" w="450450">
                  <a:moveTo>
                    <a:pt x="52356" y="0"/>
                  </a:moveTo>
                  <a:lnTo>
                    <a:pt x="398094" y="0"/>
                  </a:lnTo>
                  <a:cubicBezTo>
                    <a:pt x="411980" y="0"/>
                    <a:pt x="425297" y="5516"/>
                    <a:pt x="435115" y="15335"/>
                  </a:cubicBezTo>
                  <a:cubicBezTo>
                    <a:pt x="444934" y="25153"/>
                    <a:pt x="450450" y="38470"/>
                    <a:pt x="450450" y="52356"/>
                  </a:cubicBezTo>
                  <a:lnTo>
                    <a:pt x="450450" y="52356"/>
                  </a:lnTo>
                  <a:cubicBezTo>
                    <a:pt x="450450" y="81271"/>
                    <a:pt x="427009" y="104712"/>
                    <a:pt x="398094" y="104712"/>
                  </a:cubicBezTo>
                  <a:lnTo>
                    <a:pt x="52356" y="104712"/>
                  </a:lnTo>
                  <a:cubicBezTo>
                    <a:pt x="23440" y="104712"/>
                    <a:pt x="0" y="81271"/>
                    <a:pt x="0" y="52356"/>
                  </a:cubicBezTo>
                  <a:lnTo>
                    <a:pt x="0" y="52356"/>
                  </a:lnTo>
                  <a:cubicBezTo>
                    <a:pt x="0" y="23440"/>
                    <a:pt x="23440" y="0"/>
                    <a:pt x="52356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50450" cy="142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5400000">
            <a:off x="2163851" y="7402106"/>
            <a:ext cx="774921" cy="678056"/>
            <a:chOff x="0" y="0"/>
            <a:chExt cx="812800" cy="711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0D04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1098036">
            <a:off x="1690649" y="3714501"/>
            <a:ext cx="1410289" cy="1410289"/>
          </a:xfrm>
          <a:custGeom>
            <a:avLst/>
            <a:gdLst/>
            <a:ahLst/>
            <a:cxnLst/>
            <a:rect r="r" b="b" t="t" l="l"/>
            <a:pathLst>
              <a:path h="1410289" w="1410289">
                <a:moveTo>
                  <a:pt x="0" y="0"/>
                </a:moveTo>
                <a:lnTo>
                  <a:pt x="1410289" y="0"/>
                </a:lnTo>
                <a:lnTo>
                  <a:pt x="1410289" y="1410288"/>
                </a:lnTo>
                <a:lnTo>
                  <a:pt x="0" y="1410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708509" y="5351897"/>
            <a:ext cx="1344811" cy="4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000000"/>
                </a:solidFill>
                <a:latin typeface="Nanum Square Bold"/>
                <a:ea typeface="Nanum Square Bold"/>
              </a:rPr>
              <a:t>20대 회원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455876" y="5310542"/>
            <a:ext cx="2400054" cy="612617"/>
            <a:chOff x="0" y="0"/>
            <a:chExt cx="1007784" cy="2572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07784" cy="257238"/>
            </a:xfrm>
            <a:custGeom>
              <a:avLst/>
              <a:gdLst/>
              <a:ahLst/>
              <a:cxnLst/>
              <a:rect r="r" b="b" t="t" l="l"/>
              <a:pathLst>
                <a:path h="257238" w="1007784">
                  <a:moveTo>
                    <a:pt x="0" y="0"/>
                  </a:moveTo>
                  <a:lnTo>
                    <a:pt x="1007784" y="0"/>
                  </a:lnTo>
                  <a:lnTo>
                    <a:pt x="1007784" y="257238"/>
                  </a:lnTo>
                  <a:lnTo>
                    <a:pt x="0" y="257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5A76B"/>
              </a:solidFill>
              <a:prstDash val="sysDot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14300"/>
              <a:ext cx="1007784" cy="371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551311" y="5923158"/>
            <a:ext cx="981647" cy="945626"/>
          </a:xfrm>
          <a:custGeom>
            <a:avLst/>
            <a:gdLst/>
            <a:ahLst/>
            <a:cxnLst/>
            <a:rect r="r" b="b" t="t" l="l"/>
            <a:pathLst>
              <a:path h="945626" w="981647">
                <a:moveTo>
                  <a:pt x="0" y="0"/>
                </a:moveTo>
                <a:lnTo>
                  <a:pt x="981648" y="0"/>
                </a:lnTo>
                <a:lnTo>
                  <a:pt x="981648" y="945626"/>
                </a:lnTo>
                <a:lnTo>
                  <a:pt x="0" y="94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447" r="0" b="-8452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626911" y="6347174"/>
            <a:ext cx="830125" cy="49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000000"/>
                </a:solidFill>
                <a:ea typeface="용이고딕-레귤러"/>
              </a:rPr>
              <a:t>원마트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788056" y="6054962"/>
            <a:ext cx="1572910" cy="49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035284"/>
                </a:solidFill>
                <a:ea typeface="용이고딕-레귤러"/>
              </a:rPr>
              <a:t>저녁메뉴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57640" y="7148938"/>
            <a:ext cx="4095680" cy="301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FEFEFE"/>
                </a:solidFill>
                <a:latin typeface="용이고딕-레귤러"/>
                <a:ea typeface="용이고딕-레귤러"/>
              </a:rPr>
              <a:t>[오늘의 식탁]</a:t>
            </a:r>
          </a:p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FEFEFE"/>
                </a:solidFill>
                <a:latin typeface="용이고딕-레귤러"/>
                <a:ea typeface="용이고딕-레귤러"/>
              </a:rPr>
              <a:t>당신을 위한 냉파스타 레시피 !</a:t>
            </a:r>
          </a:p>
          <a:p>
            <a:pPr algn="l">
              <a:lnSpc>
                <a:spcPts val="4008"/>
              </a:lnSpc>
            </a:pPr>
          </a:p>
          <a:p>
            <a:pPr algn="l" marL="544287" indent="-272143" lvl="1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ea typeface="용이고딕-레귤러"/>
              </a:rPr>
              <a:t>파스타 면</a:t>
            </a:r>
          </a:p>
          <a:p>
            <a:pPr algn="l" marL="544287" indent="-272143" lvl="1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ea typeface="용이고딕-레귤러"/>
              </a:rPr>
              <a:t>브라타 치즈</a:t>
            </a:r>
          </a:p>
          <a:p>
            <a:pPr algn="l" marL="544287" indent="-272143" lvl="1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ea typeface="용이고딕-레귤러"/>
              </a:rPr>
              <a:t>발사믹소스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309141" y="920189"/>
            <a:ext cx="3566071" cy="37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|  쇼핑리스트 추천(오늘의 식탁)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708025"/>
            <a:ext cx="211588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  <a:ea typeface="Nanum Square Light"/>
              </a:rPr>
              <a:t>6-2. 개선안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857510" y="2363014"/>
            <a:ext cx="7612496" cy="7612496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37000"/>
                  </a:srgbClr>
                </a:gs>
                <a:gs pos="100000">
                  <a:srgbClr val="94B9FF">
                    <a:alpha val="37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543844" y="4117315"/>
            <a:ext cx="6410173" cy="7048476"/>
            <a:chOff x="0" y="0"/>
            <a:chExt cx="1685262" cy="185307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685262" cy="1853074"/>
            </a:xfrm>
            <a:custGeom>
              <a:avLst/>
              <a:gdLst/>
              <a:ahLst/>
              <a:cxnLst/>
              <a:rect r="r" b="b" t="t" l="l"/>
              <a:pathLst>
                <a:path h="1853074" w="1685262">
                  <a:moveTo>
                    <a:pt x="61596" y="0"/>
                  </a:moveTo>
                  <a:lnTo>
                    <a:pt x="1623666" y="0"/>
                  </a:lnTo>
                  <a:cubicBezTo>
                    <a:pt x="1657685" y="0"/>
                    <a:pt x="1685262" y="27577"/>
                    <a:pt x="1685262" y="61596"/>
                  </a:cubicBezTo>
                  <a:lnTo>
                    <a:pt x="1685262" y="1791479"/>
                  </a:lnTo>
                  <a:cubicBezTo>
                    <a:pt x="1685262" y="1807815"/>
                    <a:pt x="1678772" y="1823482"/>
                    <a:pt x="1667221" y="1835034"/>
                  </a:cubicBezTo>
                  <a:cubicBezTo>
                    <a:pt x="1655669" y="1846585"/>
                    <a:pt x="1640002" y="1853074"/>
                    <a:pt x="1623666" y="1853074"/>
                  </a:cubicBezTo>
                  <a:lnTo>
                    <a:pt x="61596" y="1853074"/>
                  </a:lnTo>
                  <a:cubicBezTo>
                    <a:pt x="45259" y="1853074"/>
                    <a:pt x="29592" y="1846585"/>
                    <a:pt x="18041" y="1835034"/>
                  </a:cubicBezTo>
                  <a:cubicBezTo>
                    <a:pt x="6490" y="1823482"/>
                    <a:pt x="0" y="1807815"/>
                    <a:pt x="0" y="1791479"/>
                  </a:cubicBezTo>
                  <a:lnTo>
                    <a:pt x="0" y="61596"/>
                  </a:lnTo>
                  <a:cubicBezTo>
                    <a:pt x="0" y="45259"/>
                    <a:pt x="6490" y="29592"/>
                    <a:pt x="18041" y="18041"/>
                  </a:cubicBezTo>
                  <a:cubicBezTo>
                    <a:pt x="29592" y="6490"/>
                    <a:pt x="45259" y="0"/>
                    <a:pt x="61596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685262" cy="189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0832503" y="4633774"/>
            <a:ext cx="5832857" cy="6797958"/>
            <a:chOff x="0" y="0"/>
            <a:chExt cx="1533483" cy="17872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33483" cy="1787212"/>
            </a:xfrm>
            <a:custGeom>
              <a:avLst/>
              <a:gdLst/>
              <a:ahLst/>
              <a:cxnLst/>
              <a:rect r="r" b="b" t="t" l="l"/>
              <a:pathLst>
                <a:path h="1787212" w="1533483">
                  <a:moveTo>
                    <a:pt x="67692" y="0"/>
                  </a:moveTo>
                  <a:lnTo>
                    <a:pt x="1465791" y="0"/>
                  </a:lnTo>
                  <a:cubicBezTo>
                    <a:pt x="1483744" y="0"/>
                    <a:pt x="1500962" y="7132"/>
                    <a:pt x="1513656" y="19827"/>
                  </a:cubicBezTo>
                  <a:cubicBezTo>
                    <a:pt x="1526351" y="32521"/>
                    <a:pt x="1533483" y="49739"/>
                    <a:pt x="1533483" y="67692"/>
                  </a:cubicBezTo>
                  <a:lnTo>
                    <a:pt x="1533483" y="1719520"/>
                  </a:lnTo>
                  <a:cubicBezTo>
                    <a:pt x="1533483" y="1737473"/>
                    <a:pt x="1526351" y="1754691"/>
                    <a:pt x="1513656" y="1767386"/>
                  </a:cubicBezTo>
                  <a:cubicBezTo>
                    <a:pt x="1500962" y="1780080"/>
                    <a:pt x="1483744" y="1787212"/>
                    <a:pt x="1465791" y="1787212"/>
                  </a:cubicBezTo>
                  <a:lnTo>
                    <a:pt x="67692" y="1787212"/>
                  </a:lnTo>
                  <a:cubicBezTo>
                    <a:pt x="49739" y="1787212"/>
                    <a:pt x="32521" y="1780080"/>
                    <a:pt x="19827" y="1767386"/>
                  </a:cubicBezTo>
                  <a:cubicBezTo>
                    <a:pt x="7132" y="1754691"/>
                    <a:pt x="0" y="1737473"/>
                    <a:pt x="0" y="1719520"/>
                  </a:cubicBezTo>
                  <a:lnTo>
                    <a:pt x="0" y="67692"/>
                  </a:lnTo>
                  <a:cubicBezTo>
                    <a:pt x="0" y="49739"/>
                    <a:pt x="7132" y="32521"/>
                    <a:pt x="19827" y="19827"/>
                  </a:cubicBezTo>
                  <a:cubicBezTo>
                    <a:pt x="32521" y="7132"/>
                    <a:pt x="49739" y="0"/>
                    <a:pt x="67692" y="0"/>
                  </a:cubicBezTo>
                  <a:close/>
                </a:path>
              </a:pathLst>
            </a:custGeom>
            <a:solidFill>
              <a:srgbClr val="DFFF9B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533483" cy="1825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189815" y="6949529"/>
            <a:ext cx="4829429" cy="5101769"/>
            <a:chOff x="0" y="0"/>
            <a:chExt cx="1109984" cy="117257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09984" cy="1172578"/>
            </a:xfrm>
            <a:custGeom>
              <a:avLst/>
              <a:gdLst/>
              <a:ahLst/>
              <a:cxnLst/>
              <a:rect r="r" b="b" t="t" l="l"/>
              <a:pathLst>
                <a:path h="1172578" w="1109984">
                  <a:moveTo>
                    <a:pt x="81757" y="0"/>
                  </a:moveTo>
                  <a:lnTo>
                    <a:pt x="1028228" y="0"/>
                  </a:lnTo>
                  <a:cubicBezTo>
                    <a:pt x="1049911" y="0"/>
                    <a:pt x="1070706" y="8614"/>
                    <a:pt x="1086038" y="23946"/>
                  </a:cubicBezTo>
                  <a:cubicBezTo>
                    <a:pt x="1101371" y="39278"/>
                    <a:pt x="1109984" y="60073"/>
                    <a:pt x="1109984" y="81757"/>
                  </a:cubicBezTo>
                  <a:lnTo>
                    <a:pt x="1109984" y="1090821"/>
                  </a:lnTo>
                  <a:cubicBezTo>
                    <a:pt x="1109984" y="1112505"/>
                    <a:pt x="1101371" y="1133300"/>
                    <a:pt x="1086038" y="1148632"/>
                  </a:cubicBezTo>
                  <a:cubicBezTo>
                    <a:pt x="1070706" y="1163965"/>
                    <a:pt x="1049911" y="1172578"/>
                    <a:pt x="1028228" y="1172578"/>
                  </a:cubicBezTo>
                  <a:lnTo>
                    <a:pt x="81757" y="1172578"/>
                  </a:lnTo>
                  <a:cubicBezTo>
                    <a:pt x="60073" y="1172578"/>
                    <a:pt x="39278" y="1163965"/>
                    <a:pt x="23946" y="1148632"/>
                  </a:cubicBezTo>
                  <a:cubicBezTo>
                    <a:pt x="8614" y="1133300"/>
                    <a:pt x="0" y="1112505"/>
                    <a:pt x="0" y="1090821"/>
                  </a:cubicBezTo>
                  <a:lnTo>
                    <a:pt x="0" y="81757"/>
                  </a:lnTo>
                  <a:cubicBezTo>
                    <a:pt x="0" y="60073"/>
                    <a:pt x="8614" y="39278"/>
                    <a:pt x="23946" y="23946"/>
                  </a:cubicBezTo>
                  <a:cubicBezTo>
                    <a:pt x="39278" y="8614"/>
                    <a:pt x="60073" y="0"/>
                    <a:pt x="81757" y="0"/>
                  </a:cubicBezTo>
                  <a:close/>
                </a:path>
              </a:pathLst>
            </a:custGeom>
            <a:solidFill>
              <a:srgbClr val="70D04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109984" cy="1210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4256780" y="6032289"/>
            <a:ext cx="1965763" cy="804176"/>
          </a:xfrm>
          <a:custGeom>
            <a:avLst/>
            <a:gdLst/>
            <a:ahLst/>
            <a:cxnLst/>
            <a:rect r="r" b="b" t="t" l="l"/>
            <a:pathLst>
              <a:path h="804176" w="1965763">
                <a:moveTo>
                  <a:pt x="0" y="0"/>
                </a:moveTo>
                <a:lnTo>
                  <a:pt x="1965763" y="0"/>
                </a:lnTo>
                <a:lnTo>
                  <a:pt x="1965763" y="804176"/>
                </a:lnTo>
                <a:lnTo>
                  <a:pt x="0" y="80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5815945" y="5414874"/>
            <a:ext cx="533963" cy="533963"/>
          </a:xfrm>
          <a:custGeom>
            <a:avLst/>
            <a:gdLst/>
            <a:ahLst/>
            <a:cxnLst/>
            <a:rect r="r" b="b" t="t" l="l"/>
            <a:pathLst>
              <a:path h="533963" w="533963">
                <a:moveTo>
                  <a:pt x="0" y="0"/>
                </a:moveTo>
                <a:lnTo>
                  <a:pt x="533962" y="0"/>
                </a:lnTo>
                <a:lnTo>
                  <a:pt x="533962" y="533963"/>
                </a:lnTo>
                <a:lnTo>
                  <a:pt x="0" y="5339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9" id="49"/>
          <p:cNvGrpSpPr/>
          <p:nvPr/>
        </p:nvGrpSpPr>
        <p:grpSpPr>
          <a:xfrm rot="0">
            <a:off x="12770524" y="4405979"/>
            <a:ext cx="1959862" cy="455590"/>
            <a:chOff x="0" y="0"/>
            <a:chExt cx="450450" cy="104712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50450" cy="104712"/>
            </a:xfrm>
            <a:custGeom>
              <a:avLst/>
              <a:gdLst/>
              <a:ahLst/>
              <a:cxnLst/>
              <a:rect r="r" b="b" t="t" l="l"/>
              <a:pathLst>
                <a:path h="104712" w="450450">
                  <a:moveTo>
                    <a:pt x="52356" y="0"/>
                  </a:moveTo>
                  <a:lnTo>
                    <a:pt x="398094" y="0"/>
                  </a:lnTo>
                  <a:cubicBezTo>
                    <a:pt x="411980" y="0"/>
                    <a:pt x="425297" y="5516"/>
                    <a:pt x="435115" y="15335"/>
                  </a:cubicBezTo>
                  <a:cubicBezTo>
                    <a:pt x="444934" y="25153"/>
                    <a:pt x="450450" y="38470"/>
                    <a:pt x="450450" y="52356"/>
                  </a:cubicBezTo>
                  <a:lnTo>
                    <a:pt x="450450" y="52356"/>
                  </a:lnTo>
                  <a:cubicBezTo>
                    <a:pt x="450450" y="81271"/>
                    <a:pt x="427009" y="104712"/>
                    <a:pt x="398094" y="104712"/>
                  </a:cubicBezTo>
                  <a:lnTo>
                    <a:pt x="52356" y="104712"/>
                  </a:lnTo>
                  <a:cubicBezTo>
                    <a:pt x="23440" y="104712"/>
                    <a:pt x="0" y="81271"/>
                    <a:pt x="0" y="52356"/>
                  </a:cubicBezTo>
                  <a:lnTo>
                    <a:pt x="0" y="52356"/>
                  </a:lnTo>
                  <a:cubicBezTo>
                    <a:pt x="0" y="23440"/>
                    <a:pt x="23440" y="0"/>
                    <a:pt x="52356" y="0"/>
                  </a:cubicBezTo>
                  <a:close/>
                </a:path>
              </a:pathLst>
            </a:custGeom>
            <a:solidFill>
              <a:srgbClr val="494949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450450" cy="1428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-5400000">
            <a:off x="10822129" y="7427784"/>
            <a:ext cx="774921" cy="678056"/>
            <a:chOff x="0" y="0"/>
            <a:chExt cx="812800" cy="7112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0D04C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-1098036">
            <a:off x="10348927" y="3740179"/>
            <a:ext cx="1410289" cy="1410289"/>
          </a:xfrm>
          <a:custGeom>
            <a:avLst/>
            <a:gdLst/>
            <a:ahLst/>
            <a:cxnLst/>
            <a:rect r="r" b="b" t="t" l="l"/>
            <a:pathLst>
              <a:path h="1410289" w="1410289">
                <a:moveTo>
                  <a:pt x="0" y="0"/>
                </a:moveTo>
                <a:lnTo>
                  <a:pt x="1410289" y="0"/>
                </a:lnTo>
                <a:lnTo>
                  <a:pt x="1410289" y="1410289"/>
                </a:lnTo>
                <a:lnTo>
                  <a:pt x="0" y="1410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14114154" y="5336220"/>
            <a:ext cx="2400054" cy="612617"/>
            <a:chOff x="0" y="0"/>
            <a:chExt cx="1007784" cy="25723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007784" cy="257238"/>
            </a:xfrm>
            <a:custGeom>
              <a:avLst/>
              <a:gdLst/>
              <a:ahLst/>
              <a:cxnLst/>
              <a:rect r="r" b="b" t="t" l="l"/>
              <a:pathLst>
                <a:path h="257238" w="1007784">
                  <a:moveTo>
                    <a:pt x="0" y="0"/>
                  </a:moveTo>
                  <a:lnTo>
                    <a:pt x="1007784" y="0"/>
                  </a:lnTo>
                  <a:lnTo>
                    <a:pt x="1007784" y="257238"/>
                  </a:lnTo>
                  <a:lnTo>
                    <a:pt x="0" y="257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55A76B"/>
              </a:solidFill>
              <a:prstDash val="sysDot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114300"/>
              <a:ext cx="1007784" cy="3715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59" id="59"/>
          <p:cNvSpPr txBox="true"/>
          <p:nvPr/>
        </p:nvSpPr>
        <p:spPr>
          <a:xfrm rot="0">
            <a:off x="14366787" y="5377576"/>
            <a:ext cx="1344811" cy="4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000000"/>
                </a:solidFill>
                <a:latin typeface="Nanum Square Bold"/>
              </a:rPr>
              <a:t>40</a:t>
            </a:r>
            <a:r>
              <a:rPr lang="en-US" sz="2521">
                <a:solidFill>
                  <a:srgbClr val="000000"/>
                </a:solidFill>
                <a:ea typeface="Nanum Square Bold"/>
              </a:rPr>
              <a:t>대 회원</a:t>
            </a:r>
          </a:p>
        </p:txBody>
      </p:sp>
      <p:sp>
        <p:nvSpPr>
          <p:cNvPr name="Freeform 60" id="60"/>
          <p:cNvSpPr/>
          <p:nvPr/>
        </p:nvSpPr>
        <p:spPr>
          <a:xfrm flipH="false" flipV="false" rot="0">
            <a:off x="11209590" y="5948837"/>
            <a:ext cx="981647" cy="945626"/>
          </a:xfrm>
          <a:custGeom>
            <a:avLst/>
            <a:gdLst/>
            <a:ahLst/>
            <a:cxnLst/>
            <a:rect r="r" b="b" t="t" l="l"/>
            <a:pathLst>
              <a:path h="945626" w="981647">
                <a:moveTo>
                  <a:pt x="0" y="0"/>
                </a:moveTo>
                <a:lnTo>
                  <a:pt x="981647" y="0"/>
                </a:lnTo>
                <a:lnTo>
                  <a:pt x="981647" y="945626"/>
                </a:lnTo>
                <a:lnTo>
                  <a:pt x="0" y="9456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447" r="0" b="-8452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12285189" y="6372852"/>
            <a:ext cx="830125" cy="49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000000"/>
                </a:solidFill>
                <a:ea typeface="용이고딕-레귤러"/>
              </a:rPr>
              <a:t>원마트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446334" y="6080640"/>
            <a:ext cx="1572910" cy="491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035284"/>
                </a:solidFill>
                <a:ea typeface="용이고딕-레귤러"/>
              </a:rPr>
              <a:t>저녁메뉴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615918" y="7174617"/>
            <a:ext cx="4095680" cy="301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FEFEFE"/>
                </a:solidFill>
                <a:latin typeface="용이고딕-레귤러"/>
                <a:ea typeface="용이고딕-레귤러"/>
              </a:rPr>
              <a:t>[오늘의 식탁]</a:t>
            </a:r>
          </a:p>
          <a:p>
            <a:pPr algn="l">
              <a:lnSpc>
                <a:spcPts val="4008"/>
              </a:lnSpc>
            </a:pPr>
            <a:r>
              <a:rPr lang="en-US" sz="2521">
                <a:solidFill>
                  <a:srgbClr val="FEFEFE"/>
                </a:solidFill>
                <a:latin typeface="용이고딕-레귤러"/>
                <a:ea typeface="용이고딕-레귤러"/>
              </a:rPr>
              <a:t>당신을 위한 된장찌개 레시피 !</a:t>
            </a:r>
          </a:p>
          <a:p>
            <a:pPr algn="l">
              <a:lnSpc>
                <a:spcPts val="4008"/>
              </a:lnSpc>
            </a:pPr>
          </a:p>
          <a:p>
            <a:pPr algn="l" marL="544287" indent="-272143" lvl="1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latin typeface="용이고딕-레귤러"/>
                <a:ea typeface="용이고딕-레귤러"/>
              </a:rPr>
              <a:t>두부(1모:420g)</a:t>
            </a:r>
          </a:p>
          <a:p>
            <a:pPr algn="l" marL="544287" indent="-272143" lvl="1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ea typeface="용이고딕-레귤러"/>
              </a:rPr>
              <a:t>된장</a:t>
            </a:r>
          </a:p>
          <a:p>
            <a:pPr algn="l" marL="544287" indent="-272143" lvl="1">
              <a:lnSpc>
                <a:spcPts val="4008"/>
              </a:lnSpc>
              <a:buFont typeface="Arial"/>
              <a:buChar char="•"/>
            </a:pPr>
            <a:r>
              <a:rPr lang="en-US" sz="2521">
                <a:solidFill>
                  <a:srgbClr val="FEFEFE"/>
                </a:solidFill>
                <a:ea typeface="용이고딕-레귤러"/>
              </a:rPr>
              <a:t>차돌박이</a:t>
            </a:r>
          </a:p>
        </p:txBody>
      </p:sp>
      <p:grpSp>
        <p:nvGrpSpPr>
          <p:cNvPr name="Group 64" id="64"/>
          <p:cNvGrpSpPr/>
          <p:nvPr/>
        </p:nvGrpSpPr>
        <p:grpSpPr>
          <a:xfrm rot="0">
            <a:off x="1028700" y="2145470"/>
            <a:ext cx="16230600" cy="1030853"/>
            <a:chOff x="0" y="0"/>
            <a:chExt cx="2583205" cy="164067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583205" cy="164067"/>
            </a:xfrm>
            <a:custGeom>
              <a:avLst/>
              <a:gdLst/>
              <a:ahLst/>
              <a:cxnLst/>
              <a:rect r="r" b="b" t="t" l="l"/>
              <a:pathLst>
                <a:path h="164067" w="2583205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116367"/>
                  </a:lnTo>
                  <a:cubicBezTo>
                    <a:pt x="2583205" y="129018"/>
                    <a:pt x="2578180" y="141151"/>
                    <a:pt x="2569234" y="150096"/>
                  </a:cubicBezTo>
                  <a:cubicBezTo>
                    <a:pt x="2560289" y="159041"/>
                    <a:pt x="2548156" y="164067"/>
                    <a:pt x="2535506" y="164067"/>
                  </a:cubicBezTo>
                  <a:lnTo>
                    <a:pt x="47700" y="164067"/>
                  </a:lnTo>
                  <a:cubicBezTo>
                    <a:pt x="35049" y="164067"/>
                    <a:pt x="22916" y="159041"/>
                    <a:pt x="13971" y="150096"/>
                  </a:cubicBezTo>
                  <a:cubicBezTo>
                    <a:pt x="5025" y="141151"/>
                    <a:pt x="0" y="129018"/>
                    <a:pt x="0" y="11636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14300"/>
              <a:ext cx="2583205" cy="27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67" id="67"/>
          <p:cNvSpPr txBox="true"/>
          <p:nvPr/>
        </p:nvSpPr>
        <p:spPr>
          <a:xfrm rot="0">
            <a:off x="3087047" y="2359878"/>
            <a:ext cx="12189034" cy="51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Bold"/>
              </a:rPr>
              <a:t>고객이 요청 할 시 연령대 별 인기 식자재를 조합한 메뉴 및 쇼핑리스트 추천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0" id="7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3" id="7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6" id="7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9" id="7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2" id="8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5" id="8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622933"/>
            <a:ext cx="4649148" cy="1600758"/>
            <a:chOff x="0" y="0"/>
            <a:chExt cx="739942" cy="254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9942" cy="254771"/>
            </a:xfrm>
            <a:custGeom>
              <a:avLst/>
              <a:gdLst/>
              <a:ahLst/>
              <a:cxnLst/>
              <a:rect r="r" b="b" t="t" l="l"/>
              <a:pathLst>
                <a:path h="254771" w="739942">
                  <a:moveTo>
                    <a:pt x="127385" y="0"/>
                  </a:moveTo>
                  <a:lnTo>
                    <a:pt x="612557" y="0"/>
                  </a:lnTo>
                  <a:cubicBezTo>
                    <a:pt x="646341" y="0"/>
                    <a:pt x="678742" y="13421"/>
                    <a:pt x="702632" y="37310"/>
                  </a:cubicBezTo>
                  <a:cubicBezTo>
                    <a:pt x="726521" y="61200"/>
                    <a:pt x="739942" y="93601"/>
                    <a:pt x="739942" y="127385"/>
                  </a:cubicBezTo>
                  <a:lnTo>
                    <a:pt x="739942" y="127385"/>
                  </a:lnTo>
                  <a:cubicBezTo>
                    <a:pt x="739942" y="161170"/>
                    <a:pt x="726521" y="193571"/>
                    <a:pt x="702632" y="217461"/>
                  </a:cubicBezTo>
                  <a:cubicBezTo>
                    <a:pt x="678742" y="241350"/>
                    <a:pt x="646341" y="254771"/>
                    <a:pt x="612557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739942" cy="369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905248" y="0"/>
            <a:ext cx="0" cy="10287000"/>
          </a:xfrm>
          <a:prstGeom prst="line">
            <a:avLst/>
          </a:prstGeom>
          <a:ln cap="flat" w="1905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cap="flat" w="3810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>
            <a:off x="6905248" y="1565275"/>
            <a:ext cx="11999972" cy="0"/>
          </a:xfrm>
          <a:prstGeom prst="line">
            <a:avLst/>
          </a:prstGeom>
          <a:ln cap="flat" w="1905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133973" y="2525038"/>
            <a:ext cx="2395389" cy="575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86888B"/>
                </a:solidFill>
                <a:latin typeface="Nanum Square"/>
                <a:ea typeface="Nanum Square"/>
              </a:rPr>
              <a:t>1. 회사 소개</a:t>
            </a:r>
          </a:p>
          <a:p>
            <a:pPr algn="l">
              <a:lnSpc>
                <a:spcPts val="4160"/>
              </a:lnSpc>
            </a:pP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86888B"/>
                </a:solidFill>
                <a:latin typeface="Nanum Square"/>
              </a:rPr>
              <a:t>2. </a:t>
            </a:r>
            <a:r>
              <a:rPr lang="en-US" sz="3200">
                <a:solidFill>
                  <a:srgbClr val="86888B"/>
                </a:solidFill>
                <a:ea typeface="Nanum Square"/>
              </a:rPr>
              <a:t>추진 배경</a:t>
            </a:r>
          </a:p>
          <a:p>
            <a:pPr algn="l">
              <a:lnSpc>
                <a:spcPts val="4160"/>
              </a:lnSpc>
            </a:pP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86888B"/>
                </a:solidFill>
                <a:latin typeface="Nanum Square"/>
                <a:ea typeface="Nanum Square"/>
              </a:rPr>
              <a:t>3. 현황</a:t>
            </a:r>
          </a:p>
          <a:p>
            <a:pPr algn="l">
              <a:lnSpc>
                <a:spcPts val="4160"/>
              </a:lnSpc>
            </a:pP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86888B"/>
                </a:solidFill>
                <a:latin typeface="Nanum Square"/>
                <a:ea typeface="Nanum Square"/>
              </a:rPr>
              <a:t>4. 목표</a:t>
            </a:r>
          </a:p>
          <a:p>
            <a:pPr algn="l">
              <a:lnSpc>
                <a:spcPts val="4160"/>
              </a:lnSpc>
            </a:pP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86888B"/>
                </a:solidFill>
                <a:latin typeface="Nanum Square"/>
                <a:ea typeface="Nanum Square"/>
              </a:rPr>
              <a:t>5. 데이터 분석</a:t>
            </a:r>
          </a:p>
          <a:p>
            <a:pPr algn="l">
              <a:lnSpc>
                <a:spcPts val="4160"/>
              </a:lnSpc>
            </a:pPr>
          </a:p>
          <a:p>
            <a:pPr algn="l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86888B"/>
                </a:solidFill>
                <a:latin typeface="Nanum Square"/>
                <a:ea typeface="Nanum Square"/>
              </a:rPr>
              <a:t>6. 개선안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3376" y="4818180"/>
            <a:ext cx="3359795" cy="111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7479" y="0"/>
            <a:ext cx="19124669" cy="11163117"/>
            <a:chOff x="0" y="0"/>
            <a:chExt cx="5036950" cy="2940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6950" cy="2940080"/>
            </a:xfrm>
            <a:custGeom>
              <a:avLst/>
              <a:gdLst/>
              <a:ahLst/>
              <a:cxnLst/>
              <a:rect r="r" b="b" t="t" l="l"/>
              <a:pathLst>
                <a:path h="2940080" w="5036950">
                  <a:moveTo>
                    <a:pt x="0" y="0"/>
                  </a:moveTo>
                  <a:lnTo>
                    <a:pt x="5036950" y="0"/>
                  </a:lnTo>
                  <a:lnTo>
                    <a:pt x="5036950" y="2940080"/>
                  </a:lnTo>
                  <a:lnTo>
                    <a:pt x="0" y="294008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5036950" cy="3025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74922" y="-5843728"/>
            <a:ext cx="10616409" cy="10987228"/>
          </a:xfrm>
          <a:custGeom>
            <a:avLst/>
            <a:gdLst/>
            <a:ahLst/>
            <a:cxnLst/>
            <a:rect r="r" b="b" t="t" l="l"/>
            <a:pathLst>
              <a:path h="10987228" w="10616409">
                <a:moveTo>
                  <a:pt x="0" y="0"/>
                </a:moveTo>
                <a:lnTo>
                  <a:pt x="10616409" y="0"/>
                </a:lnTo>
                <a:lnTo>
                  <a:pt x="10616409" y="10987228"/>
                </a:lnTo>
                <a:lnTo>
                  <a:pt x="0" y="1098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538611">
            <a:off x="-968390" y="3152082"/>
            <a:ext cx="8726317" cy="10987228"/>
          </a:xfrm>
          <a:custGeom>
            <a:avLst/>
            <a:gdLst/>
            <a:ahLst/>
            <a:cxnLst/>
            <a:rect r="r" b="b" t="t" l="l"/>
            <a:pathLst>
              <a:path h="10987228" w="8726317">
                <a:moveTo>
                  <a:pt x="0" y="0"/>
                </a:moveTo>
                <a:lnTo>
                  <a:pt x="8726318" y="0"/>
                </a:lnTo>
                <a:lnTo>
                  <a:pt x="8726318" y="10987229"/>
                </a:lnTo>
                <a:lnTo>
                  <a:pt x="0" y="10987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" t="0" r="-2140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8115" y="708025"/>
            <a:ext cx="2538040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ea typeface="Nanum Square Light"/>
              </a:rPr>
              <a:t>프로젝트 후기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936144" y="2752011"/>
            <a:ext cx="12415711" cy="6346401"/>
            <a:chOff x="0" y="0"/>
            <a:chExt cx="2106302" cy="10766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6302" cy="1076655"/>
            </a:xfrm>
            <a:custGeom>
              <a:avLst/>
              <a:gdLst/>
              <a:ahLst/>
              <a:cxnLst/>
              <a:rect r="r" b="b" t="t" l="l"/>
              <a:pathLst>
                <a:path h="1076655" w="2106302">
                  <a:moveTo>
                    <a:pt x="31801" y="0"/>
                  </a:moveTo>
                  <a:lnTo>
                    <a:pt x="2074501" y="0"/>
                  </a:lnTo>
                  <a:cubicBezTo>
                    <a:pt x="2092064" y="0"/>
                    <a:pt x="2106302" y="14238"/>
                    <a:pt x="2106302" y="31801"/>
                  </a:cubicBezTo>
                  <a:lnTo>
                    <a:pt x="2106302" y="1044854"/>
                  </a:lnTo>
                  <a:cubicBezTo>
                    <a:pt x="2106302" y="1062417"/>
                    <a:pt x="2092064" y="1076655"/>
                    <a:pt x="2074501" y="1076655"/>
                  </a:cubicBezTo>
                  <a:lnTo>
                    <a:pt x="31801" y="1076655"/>
                  </a:lnTo>
                  <a:cubicBezTo>
                    <a:pt x="14238" y="1076655"/>
                    <a:pt x="0" y="1062417"/>
                    <a:pt x="0" y="1044854"/>
                  </a:cubicBezTo>
                  <a:lnTo>
                    <a:pt x="0" y="31801"/>
                  </a:lnTo>
                  <a:cubicBezTo>
                    <a:pt x="0" y="14238"/>
                    <a:pt x="14238" y="0"/>
                    <a:pt x="31801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6302" cy="1114755"/>
            </a:xfrm>
            <a:prstGeom prst="rect">
              <a:avLst/>
            </a:prstGeom>
          </p:spPr>
          <p:txBody>
            <a:bodyPr anchor="ctr" rtlCol="false" tIns="53859" lIns="53859" bIns="53859" rIns="53859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2936144" y="3811656"/>
            <a:ext cx="12415711" cy="0"/>
          </a:xfrm>
          <a:prstGeom prst="line">
            <a:avLst/>
          </a:prstGeom>
          <a:ln cap="flat" w="47625">
            <a:solidFill>
              <a:srgbClr val="44935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3397412" y="4176048"/>
            <a:ext cx="11493175" cy="4448563"/>
            <a:chOff x="0" y="0"/>
            <a:chExt cx="1949796" cy="7546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49796" cy="754690"/>
            </a:xfrm>
            <a:custGeom>
              <a:avLst/>
              <a:gdLst/>
              <a:ahLst/>
              <a:cxnLst/>
              <a:rect r="r" b="b" t="t" l="l"/>
              <a:pathLst>
                <a:path h="754690" w="1949796">
                  <a:moveTo>
                    <a:pt x="34354" y="0"/>
                  </a:moveTo>
                  <a:lnTo>
                    <a:pt x="1915442" y="0"/>
                  </a:lnTo>
                  <a:cubicBezTo>
                    <a:pt x="1924553" y="0"/>
                    <a:pt x="1933291" y="3619"/>
                    <a:pt x="1939734" y="10062"/>
                  </a:cubicBezTo>
                  <a:cubicBezTo>
                    <a:pt x="1946177" y="16505"/>
                    <a:pt x="1949796" y="25243"/>
                    <a:pt x="1949796" y="34354"/>
                  </a:cubicBezTo>
                  <a:lnTo>
                    <a:pt x="1949796" y="720336"/>
                  </a:lnTo>
                  <a:cubicBezTo>
                    <a:pt x="1949796" y="729448"/>
                    <a:pt x="1946177" y="738186"/>
                    <a:pt x="1939734" y="744628"/>
                  </a:cubicBezTo>
                  <a:cubicBezTo>
                    <a:pt x="1933291" y="751071"/>
                    <a:pt x="1924553" y="754690"/>
                    <a:pt x="1915442" y="754690"/>
                  </a:cubicBezTo>
                  <a:lnTo>
                    <a:pt x="34354" y="754690"/>
                  </a:lnTo>
                  <a:cubicBezTo>
                    <a:pt x="15381" y="754690"/>
                    <a:pt x="0" y="739310"/>
                    <a:pt x="0" y="720336"/>
                  </a:cubicBezTo>
                  <a:lnTo>
                    <a:pt x="0" y="34354"/>
                  </a:lnTo>
                  <a:cubicBezTo>
                    <a:pt x="0" y="25243"/>
                    <a:pt x="3619" y="16505"/>
                    <a:pt x="10062" y="10062"/>
                  </a:cubicBezTo>
                  <a:cubicBezTo>
                    <a:pt x="16505" y="3619"/>
                    <a:pt x="25243" y="0"/>
                    <a:pt x="34354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49796" cy="792790"/>
            </a:xfrm>
            <a:prstGeom prst="rect">
              <a:avLst/>
            </a:prstGeom>
          </p:spPr>
          <p:txBody>
            <a:bodyPr anchor="ctr" rtlCol="false" tIns="53859" lIns="53859" bIns="53859" rIns="53859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670761" y="5177891"/>
            <a:ext cx="10946479" cy="1880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2872">
                <a:solidFill>
                  <a:srgbClr val="000000"/>
                </a:solidFill>
                <a:latin typeface="Nanum Square Light"/>
                <a:ea typeface="Nanum Square Light"/>
              </a:rPr>
              <a:t>좋은 팀원들과 함께 프로젝트를 하면서 힘든 순간보다 즐겁고 행복한 시간이 많았습니다. 협업의 중요성과 다양한 시각에서 문제를 바라보는 경험을 통해 많은 것을 배웠습니다. 그러나 모르는 부분을 알아가고 공부할 수 있는 시간이 부족했던것 같아 아쉬움을 느꼈습니다.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13608" y="3059280"/>
            <a:ext cx="3860783" cy="47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4"/>
              </a:lnSpc>
              <a:spcBef>
                <a:spcPct val="0"/>
              </a:spcBef>
            </a:pPr>
            <a:r>
              <a:rPr lang="en-US" sz="2872">
                <a:solidFill>
                  <a:srgbClr val="000000"/>
                </a:solidFill>
                <a:latin typeface="Nanum Square Light"/>
                <a:ea typeface="Nanum Square Light"/>
              </a:rPr>
              <a:t>디지털 혁신팀 TEAM!=94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7479" y="0"/>
            <a:ext cx="19124669" cy="11163117"/>
            <a:chOff x="0" y="0"/>
            <a:chExt cx="5036950" cy="2940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6950" cy="2940080"/>
            </a:xfrm>
            <a:custGeom>
              <a:avLst/>
              <a:gdLst/>
              <a:ahLst/>
              <a:cxnLst/>
              <a:rect r="r" b="b" t="t" l="l"/>
              <a:pathLst>
                <a:path h="2940080" w="5036950">
                  <a:moveTo>
                    <a:pt x="0" y="0"/>
                  </a:moveTo>
                  <a:lnTo>
                    <a:pt x="5036950" y="0"/>
                  </a:lnTo>
                  <a:lnTo>
                    <a:pt x="5036950" y="2940080"/>
                  </a:lnTo>
                  <a:lnTo>
                    <a:pt x="0" y="294008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5036950" cy="3025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74922" y="-5843728"/>
            <a:ext cx="10616409" cy="10987228"/>
          </a:xfrm>
          <a:custGeom>
            <a:avLst/>
            <a:gdLst/>
            <a:ahLst/>
            <a:cxnLst/>
            <a:rect r="r" b="b" t="t" l="l"/>
            <a:pathLst>
              <a:path h="10987228" w="10616409">
                <a:moveTo>
                  <a:pt x="0" y="0"/>
                </a:moveTo>
                <a:lnTo>
                  <a:pt x="10616409" y="0"/>
                </a:lnTo>
                <a:lnTo>
                  <a:pt x="10616409" y="10987228"/>
                </a:lnTo>
                <a:lnTo>
                  <a:pt x="0" y="1098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538611">
            <a:off x="-968390" y="3152082"/>
            <a:ext cx="8726317" cy="10987228"/>
          </a:xfrm>
          <a:custGeom>
            <a:avLst/>
            <a:gdLst/>
            <a:ahLst/>
            <a:cxnLst/>
            <a:rect r="r" b="b" t="t" l="l"/>
            <a:pathLst>
              <a:path h="10987228" w="8726317">
                <a:moveTo>
                  <a:pt x="0" y="0"/>
                </a:moveTo>
                <a:lnTo>
                  <a:pt x="8726318" y="0"/>
                </a:lnTo>
                <a:lnTo>
                  <a:pt x="8726318" y="10987229"/>
                </a:lnTo>
                <a:lnTo>
                  <a:pt x="0" y="10987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" t="0" r="-2140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5967" y="4495719"/>
            <a:ext cx="1976065" cy="1327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Nanum Square Light"/>
              </a:rPr>
              <a:t>Q&amp;A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7479" y="0"/>
            <a:ext cx="19124669" cy="11163117"/>
            <a:chOff x="0" y="0"/>
            <a:chExt cx="5036950" cy="2940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36950" cy="2940080"/>
            </a:xfrm>
            <a:custGeom>
              <a:avLst/>
              <a:gdLst/>
              <a:ahLst/>
              <a:cxnLst/>
              <a:rect r="r" b="b" t="t" l="l"/>
              <a:pathLst>
                <a:path h="2940080" w="5036950">
                  <a:moveTo>
                    <a:pt x="0" y="0"/>
                  </a:moveTo>
                  <a:lnTo>
                    <a:pt x="5036950" y="0"/>
                  </a:lnTo>
                  <a:lnTo>
                    <a:pt x="5036950" y="2940080"/>
                  </a:lnTo>
                  <a:lnTo>
                    <a:pt x="0" y="294008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5036950" cy="3025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74922" y="-5843728"/>
            <a:ext cx="10616409" cy="10987228"/>
          </a:xfrm>
          <a:custGeom>
            <a:avLst/>
            <a:gdLst/>
            <a:ahLst/>
            <a:cxnLst/>
            <a:rect r="r" b="b" t="t" l="l"/>
            <a:pathLst>
              <a:path h="10987228" w="10616409">
                <a:moveTo>
                  <a:pt x="0" y="0"/>
                </a:moveTo>
                <a:lnTo>
                  <a:pt x="10616409" y="0"/>
                </a:lnTo>
                <a:lnTo>
                  <a:pt x="10616409" y="10987228"/>
                </a:lnTo>
                <a:lnTo>
                  <a:pt x="0" y="10987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538611">
            <a:off x="-968390" y="3152082"/>
            <a:ext cx="8726317" cy="10987228"/>
          </a:xfrm>
          <a:custGeom>
            <a:avLst/>
            <a:gdLst/>
            <a:ahLst/>
            <a:cxnLst/>
            <a:rect r="r" b="b" t="t" l="l"/>
            <a:pathLst>
              <a:path h="10987228" w="8726317">
                <a:moveTo>
                  <a:pt x="0" y="0"/>
                </a:moveTo>
                <a:lnTo>
                  <a:pt x="8726318" y="0"/>
                </a:lnTo>
                <a:lnTo>
                  <a:pt x="8726318" y="10987229"/>
                </a:lnTo>
                <a:lnTo>
                  <a:pt x="0" y="10987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" t="0" r="-2140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63223" y="6294762"/>
            <a:ext cx="1361554" cy="372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Nanum Square Light"/>
              </a:rPr>
              <a:t>TEAM !=</a:t>
            </a:r>
            <a:r>
              <a:rPr lang="en-US" sz="2199">
                <a:solidFill>
                  <a:srgbClr val="FFFFFF"/>
                </a:solidFill>
                <a:latin typeface="Nanum Square Light"/>
              </a:rPr>
              <a:t>94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2702" y="7482707"/>
            <a:ext cx="762595" cy="1819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ea typeface="Nanum Square Light"/>
              </a:rPr>
              <a:t>이한용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ea typeface="Nanum Square Light"/>
              </a:rPr>
              <a:t>김 란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ea typeface="Nanum Square Light"/>
              </a:rPr>
              <a:t>박찬익</a:t>
            </a:r>
          </a:p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FFFFFF"/>
                </a:solidFill>
                <a:ea typeface="Nanum Square Light"/>
              </a:rPr>
              <a:t>남상우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ea typeface="Nanum Square Light"/>
              </a:rPr>
              <a:t>박윤주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32550" y="4495719"/>
            <a:ext cx="4622899" cy="132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ea typeface="Nanum Square Light"/>
              </a:rPr>
              <a:t>감사합니다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7259300" y="9842018"/>
            <a:ext cx="603478" cy="0"/>
          </a:xfrm>
          <a:prstGeom prst="line">
            <a:avLst/>
          </a:prstGeom>
          <a:ln cap="flat" w="38100">
            <a:solidFill>
              <a:srgbClr val="FEFEFE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16710241" y="9677235"/>
            <a:ext cx="416123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ea typeface="Nanum Square Light"/>
              </a:rPr>
              <a:t>출처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622933"/>
            <a:ext cx="4649148" cy="1600758"/>
            <a:chOff x="0" y="0"/>
            <a:chExt cx="739942" cy="254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9942" cy="254771"/>
            </a:xfrm>
            <a:custGeom>
              <a:avLst/>
              <a:gdLst/>
              <a:ahLst/>
              <a:cxnLst/>
              <a:rect r="r" b="b" t="t" l="l"/>
              <a:pathLst>
                <a:path h="254771" w="739942">
                  <a:moveTo>
                    <a:pt x="127385" y="0"/>
                  </a:moveTo>
                  <a:lnTo>
                    <a:pt x="612557" y="0"/>
                  </a:lnTo>
                  <a:cubicBezTo>
                    <a:pt x="646341" y="0"/>
                    <a:pt x="678742" y="13421"/>
                    <a:pt x="702632" y="37310"/>
                  </a:cubicBezTo>
                  <a:cubicBezTo>
                    <a:pt x="726521" y="61200"/>
                    <a:pt x="739942" y="93601"/>
                    <a:pt x="739942" y="127385"/>
                  </a:cubicBezTo>
                  <a:lnTo>
                    <a:pt x="739942" y="127385"/>
                  </a:lnTo>
                  <a:cubicBezTo>
                    <a:pt x="739942" y="161170"/>
                    <a:pt x="726521" y="193571"/>
                    <a:pt x="702632" y="217461"/>
                  </a:cubicBezTo>
                  <a:cubicBezTo>
                    <a:pt x="678742" y="241350"/>
                    <a:pt x="646341" y="254771"/>
                    <a:pt x="612557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739942" cy="369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905248" y="0"/>
            <a:ext cx="0" cy="10287000"/>
          </a:xfrm>
          <a:prstGeom prst="line">
            <a:avLst/>
          </a:prstGeom>
          <a:ln cap="flat" w="1905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579268" y="4818180"/>
            <a:ext cx="1548011" cy="1115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ea typeface="Nanum Square Light"/>
              </a:rPr>
              <a:t>출처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87233" y="1622286"/>
            <a:ext cx="4938218" cy="84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ea typeface="Nanum Square Light"/>
              </a:rPr>
              <a:t>아이콘</a:t>
            </a:r>
          </a:p>
          <a:p>
            <a:pPr algn="just" marL="0" indent="0" lvl="0">
              <a:lnSpc>
                <a:spcPts val="3335"/>
              </a:lnSpc>
              <a:spcBef>
                <a:spcPct val="0"/>
              </a:spcBef>
            </a:pPr>
            <a:r>
              <a:rPr lang="en-US" sz="2300">
                <a:solidFill>
                  <a:srgbClr val="737373"/>
                </a:solidFill>
                <a:latin typeface="Nanum Square Light"/>
              </a:rPr>
              <a:t>https://www.flaticon.com/kr/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2739" y="3186048"/>
            <a:ext cx="4938218" cy="293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  <a:ea typeface="Nanum Square Light"/>
              </a:rPr>
              <a:t>[리포트]</a:t>
            </a:r>
          </a:p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  <a:ea typeface="Nanum Square Light"/>
              </a:rPr>
              <a:t>인크로스, 2022 IAM report</a:t>
            </a:r>
          </a:p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</a:rPr>
              <a:t>https://incross.com/ko/</a:t>
            </a:r>
          </a:p>
          <a:p>
            <a:pPr algn="just">
              <a:lnSpc>
                <a:spcPts val="3335"/>
              </a:lnSpc>
            </a:pPr>
          </a:p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  <a:ea typeface="Nanum Square Light"/>
              </a:rPr>
              <a:t>오픈서베이 ,한국 인터넷 진흥원</a:t>
            </a:r>
          </a:p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</a:rPr>
              <a:t> </a:t>
            </a:r>
            <a:r>
              <a:rPr lang="en-US" sz="2300" u="sng">
                <a:solidFill>
                  <a:srgbClr val="737373"/>
                </a:solidFill>
                <a:latin typeface="Nanum Square Light"/>
                <a:hlinkClick r:id="rId2" tooltip="https://opensurvey.io"/>
              </a:rPr>
              <a:t>https://incross.com/ko/</a:t>
            </a:r>
          </a:p>
          <a:p>
            <a:pPr algn="just" marL="0" indent="0" lvl="0">
              <a:lnSpc>
                <a:spcPts val="333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887233" y="6817201"/>
            <a:ext cx="2582522" cy="2098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5"/>
              </a:lnSpc>
            </a:pPr>
            <a:r>
              <a:rPr lang="en-US" sz="2300">
                <a:solidFill>
                  <a:srgbClr val="737373"/>
                </a:solidFill>
                <a:latin typeface="Nanum Square Light"/>
                <a:ea typeface="Nanum Square Light"/>
              </a:rPr>
              <a:t>[신문기사]</a:t>
            </a:r>
          </a:p>
          <a:p>
            <a:pPr algn="just">
              <a:lnSpc>
                <a:spcPts val="3335"/>
              </a:lnSpc>
            </a:pPr>
            <a:r>
              <a:rPr lang="en-US" sz="2300" u="sng">
                <a:solidFill>
                  <a:srgbClr val="737373"/>
                </a:solidFill>
                <a:ea typeface="Nanum Square Light"/>
                <a:hlinkClick r:id="rId3" tooltip="https://www.greened.kr/news/articleView.html?idxno=296065"/>
              </a:rPr>
              <a:t>녹생경제신문</a:t>
            </a:r>
          </a:p>
          <a:p>
            <a:pPr algn="just">
              <a:lnSpc>
                <a:spcPts val="3335"/>
              </a:lnSpc>
            </a:pPr>
            <a:r>
              <a:rPr lang="en-US" sz="2300" u="sng">
                <a:solidFill>
                  <a:srgbClr val="737373"/>
                </a:solidFill>
                <a:latin typeface="Nanum Square Light"/>
                <a:hlinkClick r:id="rId4" tooltip="https://m.edaily.co.kr/news/read?newsId=01348086622720160&amp;mediaCodeNo=257"/>
              </a:rPr>
              <a:t>m.edaily</a:t>
            </a:r>
          </a:p>
          <a:p>
            <a:pPr algn="just">
              <a:lnSpc>
                <a:spcPts val="3335"/>
              </a:lnSpc>
            </a:pPr>
            <a:r>
              <a:rPr lang="en-US" sz="2300" u="sng">
                <a:solidFill>
                  <a:srgbClr val="737373"/>
                </a:solidFill>
                <a:ea typeface="Nanum Square Light"/>
                <a:hlinkClick r:id="rId5" tooltip="https://www.thescoop.co.kr/news/articleView.html?idxno=55793"/>
              </a:rPr>
              <a:t>더스쿠프</a:t>
            </a:r>
          </a:p>
          <a:p>
            <a:pPr algn="just" marL="0" indent="0" lvl="0">
              <a:lnSpc>
                <a:spcPts val="33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cap="flat" w="3810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6576892" y="4622933"/>
            <a:ext cx="5134215" cy="1600758"/>
            <a:chOff x="0" y="0"/>
            <a:chExt cx="817144" cy="2547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7144" cy="254771"/>
            </a:xfrm>
            <a:custGeom>
              <a:avLst/>
              <a:gdLst/>
              <a:ahLst/>
              <a:cxnLst/>
              <a:rect r="r" b="b" t="t" l="l"/>
              <a:pathLst>
                <a:path h="254771" w="817144">
                  <a:moveTo>
                    <a:pt x="127385" y="0"/>
                  </a:moveTo>
                  <a:lnTo>
                    <a:pt x="689758" y="0"/>
                  </a:lnTo>
                  <a:cubicBezTo>
                    <a:pt x="723543" y="0"/>
                    <a:pt x="755944" y="13421"/>
                    <a:pt x="779833" y="37310"/>
                  </a:cubicBezTo>
                  <a:cubicBezTo>
                    <a:pt x="803723" y="61200"/>
                    <a:pt x="817144" y="93601"/>
                    <a:pt x="817144" y="127385"/>
                  </a:cubicBezTo>
                  <a:lnTo>
                    <a:pt x="817144" y="127385"/>
                  </a:lnTo>
                  <a:cubicBezTo>
                    <a:pt x="817144" y="161170"/>
                    <a:pt x="803723" y="193571"/>
                    <a:pt x="779833" y="217461"/>
                  </a:cubicBezTo>
                  <a:cubicBezTo>
                    <a:pt x="755944" y="241350"/>
                    <a:pt x="723543" y="254771"/>
                    <a:pt x="689758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817144" cy="369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21569" y="4818180"/>
            <a:ext cx="3764533" cy="111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  <a:ea typeface="Nanum Square Light"/>
              </a:rPr>
              <a:t>1.회사소개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19175" y="1565275"/>
            <a:ext cx="16230600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400000">
            <a:off x="14093309" y="5063629"/>
            <a:ext cx="4117983" cy="1391465"/>
            <a:chOff x="0" y="0"/>
            <a:chExt cx="2405448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5448" cy="812800"/>
            </a:xfrm>
            <a:custGeom>
              <a:avLst/>
              <a:gdLst/>
              <a:ahLst/>
              <a:cxnLst/>
              <a:rect r="r" b="b" t="t" l="l"/>
              <a:pathLst>
                <a:path h="812800" w="2405448">
                  <a:moveTo>
                    <a:pt x="2405448" y="406400"/>
                  </a:moveTo>
                  <a:lnTo>
                    <a:pt x="1999048" y="0"/>
                  </a:lnTo>
                  <a:lnTo>
                    <a:pt x="199904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999048" y="609600"/>
                  </a:lnTo>
                  <a:lnTo>
                    <a:pt x="1999048" y="812800"/>
                  </a:lnTo>
                  <a:lnTo>
                    <a:pt x="2405448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50000"/>
                  </a:srgbClr>
                </a:gs>
                <a:gs pos="100000">
                  <a:srgbClr val="004AAD">
                    <a:alpha val="5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165100"/>
              <a:ext cx="2303848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083010" y="2990663"/>
            <a:ext cx="9150033" cy="5760119"/>
          </a:xfrm>
          <a:custGeom>
            <a:avLst/>
            <a:gdLst/>
            <a:ahLst/>
            <a:cxnLst/>
            <a:rect r="r" b="b" t="t" l="l"/>
            <a:pathLst>
              <a:path h="5760119" w="9150033">
                <a:moveTo>
                  <a:pt x="0" y="0"/>
                </a:moveTo>
                <a:lnTo>
                  <a:pt x="9150033" y="0"/>
                </a:lnTo>
                <a:lnTo>
                  <a:pt x="9150033" y="5760119"/>
                </a:lnTo>
                <a:lnTo>
                  <a:pt x="0" y="5760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61" r="0" b="0"/>
            </a:stretch>
          </a:blipFill>
          <a:ln w="9525" cap="sq">
            <a:solidFill>
              <a:srgbClr val="86888B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009105" y="6522607"/>
            <a:ext cx="3212886" cy="1158228"/>
            <a:chOff x="0" y="0"/>
            <a:chExt cx="355999" cy="1283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5999" cy="128336"/>
            </a:xfrm>
            <a:custGeom>
              <a:avLst/>
              <a:gdLst/>
              <a:ahLst/>
              <a:cxnLst/>
              <a:rect r="r" b="b" t="t" l="l"/>
              <a:pathLst>
                <a:path h="128336" w="355999">
                  <a:moveTo>
                    <a:pt x="64168" y="0"/>
                  </a:moveTo>
                  <a:lnTo>
                    <a:pt x="291831" y="0"/>
                  </a:lnTo>
                  <a:cubicBezTo>
                    <a:pt x="308850" y="0"/>
                    <a:pt x="325171" y="6761"/>
                    <a:pt x="337205" y="18794"/>
                  </a:cubicBezTo>
                  <a:cubicBezTo>
                    <a:pt x="349239" y="30828"/>
                    <a:pt x="355999" y="47149"/>
                    <a:pt x="355999" y="64168"/>
                  </a:cubicBezTo>
                  <a:lnTo>
                    <a:pt x="355999" y="64168"/>
                  </a:lnTo>
                  <a:cubicBezTo>
                    <a:pt x="355999" y="99607"/>
                    <a:pt x="327270" y="128336"/>
                    <a:pt x="291831" y="128336"/>
                  </a:cubicBezTo>
                  <a:lnTo>
                    <a:pt x="64168" y="128336"/>
                  </a:lnTo>
                  <a:cubicBezTo>
                    <a:pt x="47149" y="128336"/>
                    <a:pt x="30828" y="121575"/>
                    <a:pt x="18794" y="109541"/>
                  </a:cubicBezTo>
                  <a:cubicBezTo>
                    <a:pt x="6761" y="97508"/>
                    <a:pt x="0" y="81186"/>
                    <a:pt x="0" y="64168"/>
                  </a:cubicBezTo>
                  <a:lnTo>
                    <a:pt x="0" y="64168"/>
                  </a:lnTo>
                  <a:cubicBezTo>
                    <a:pt x="0" y="47149"/>
                    <a:pt x="6761" y="30828"/>
                    <a:pt x="18794" y="18794"/>
                  </a:cubicBezTo>
                  <a:cubicBezTo>
                    <a:pt x="30828" y="6761"/>
                    <a:pt x="47149" y="0"/>
                    <a:pt x="64168" y="0"/>
                  </a:cubicBezTo>
                  <a:close/>
                </a:path>
              </a:pathLst>
            </a:custGeom>
            <a:solidFill>
              <a:srgbClr val="DFE9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355999" cy="24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0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9175" y="9042425"/>
            <a:ext cx="16230600" cy="806349"/>
            <a:chOff x="0" y="0"/>
            <a:chExt cx="2583205" cy="1283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83205" cy="128336"/>
            </a:xfrm>
            <a:custGeom>
              <a:avLst/>
              <a:gdLst/>
              <a:ahLst/>
              <a:cxnLst/>
              <a:rect r="r" b="b" t="t" l="l"/>
              <a:pathLst>
                <a:path h="128336" w="2583205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80636"/>
                  </a:lnTo>
                  <a:cubicBezTo>
                    <a:pt x="2583205" y="93287"/>
                    <a:pt x="2578180" y="105419"/>
                    <a:pt x="2569234" y="114365"/>
                  </a:cubicBezTo>
                  <a:cubicBezTo>
                    <a:pt x="2560289" y="123310"/>
                    <a:pt x="2548156" y="128336"/>
                    <a:pt x="2535506" y="128336"/>
                  </a:cubicBezTo>
                  <a:lnTo>
                    <a:pt x="47700" y="128336"/>
                  </a:lnTo>
                  <a:cubicBezTo>
                    <a:pt x="35049" y="128336"/>
                    <a:pt x="22916" y="123310"/>
                    <a:pt x="13971" y="114365"/>
                  </a:cubicBezTo>
                  <a:cubicBezTo>
                    <a:pt x="5025" y="105419"/>
                    <a:pt x="0" y="93287"/>
                    <a:pt x="0" y="8063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2583205" cy="24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428626" y="2323544"/>
            <a:ext cx="1334237" cy="1334237"/>
          </a:xfrm>
          <a:custGeom>
            <a:avLst/>
            <a:gdLst/>
            <a:ahLst/>
            <a:cxnLst/>
            <a:rect r="r" b="b" t="t" l="l"/>
            <a:pathLst>
              <a:path h="1334237" w="1334237">
                <a:moveTo>
                  <a:pt x="0" y="0"/>
                </a:moveTo>
                <a:lnTo>
                  <a:pt x="1334237" y="0"/>
                </a:lnTo>
                <a:lnTo>
                  <a:pt x="1334237" y="1334238"/>
                </a:lnTo>
                <a:lnTo>
                  <a:pt x="0" y="133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083010" y="2152727"/>
            <a:ext cx="9166765" cy="652959"/>
            <a:chOff x="0" y="0"/>
            <a:chExt cx="3641661" cy="259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41661" cy="259400"/>
            </a:xfrm>
            <a:custGeom>
              <a:avLst/>
              <a:gdLst/>
              <a:ahLst/>
              <a:cxnLst/>
              <a:rect r="r" b="b" t="t" l="l"/>
              <a:pathLst>
                <a:path h="259400" w="3641661">
                  <a:moveTo>
                    <a:pt x="0" y="0"/>
                  </a:moveTo>
                  <a:lnTo>
                    <a:pt x="3641661" y="0"/>
                  </a:lnTo>
                  <a:lnTo>
                    <a:pt x="3641661" y="259400"/>
                  </a:lnTo>
                  <a:lnTo>
                    <a:pt x="0" y="259400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641661" cy="297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401092" y="5227719"/>
            <a:ext cx="1389306" cy="1389306"/>
          </a:xfrm>
          <a:custGeom>
            <a:avLst/>
            <a:gdLst/>
            <a:ahLst/>
            <a:cxnLst/>
            <a:rect r="r" b="b" t="t" l="l"/>
            <a:pathLst>
              <a:path h="1389306" w="1389306">
                <a:moveTo>
                  <a:pt x="0" y="0"/>
                </a:moveTo>
                <a:lnTo>
                  <a:pt x="1389306" y="0"/>
                </a:lnTo>
                <a:lnTo>
                  <a:pt x="1389306" y="1389306"/>
                </a:lnTo>
                <a:lnTo>
                  <a:pt x="0" y="1389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19175" y="6659619"/>
            <a:ext cx="6399491" cy="2091164"/>
            <a:chOff x="0" y="0"/>
            <a:chExt cx="2542312" cy="8307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42312" cy="830752"/>
            </a:xfrm>
            <a:custGeom>
              <a:avLst/>
              <a:gdLst/>
              <a:ahLst/>
              <a:cxnLst/>
              <a:rect r="r" b="b" t="t" l="l"/>
              <a:pathLst>
                <a:path h="830752" w="2542312">
                  <a:moveTo>
                    <a:pt x="0" y="0"/>
                  </a:moveTo>
                  <a:lnTo>
                    <a:pt x="2542312" y="0"/>
                  </a:lnTo>
                  <a:lnTo>
                    <a:pt x="2542312" y="830752"/>
                  </a:lnTo>
                  <a:lnTo>
                    <a:pt x="0" y="83075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542312" cy="868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12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439345" y="6951450"/>
            <a:ext cx="489358" cy="361127"/>
          </a:xfrm>
          <a:custGeom>
            <a:avLst/>
            <a:gdLst/>
            <a:ahLst/>
            <a:cxnLst/>
            <a:rect r="r" b="b" t="t" l="l"/>
            <a:pathLst>
              <a:path h="361127" w="489358">
                <a:moveTo>
                  <a:pt x="0" y="0"/>
                </a:moveTo>
                <a:lnTo>
                  <a:pt x="489359" y="0"/>
                </a:lnTo>
                <a:lnTo>
                  <a:pt x="489359" y="361127"/>
                </a:lnTo>
                <a:lnTo>
                  <a:pt x="0" y="361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5713282" y="4584716"/>
            <a:ext cx="1346889" cy="1286007"/>
            <a:chOff x="0" y="0"/>
            <a:chExt cx="1795852" cy="17146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246868"/>
              <a:ext cx="1467808" cy="1467808"/>
            </a:xfrm>
            <a:custGeom>
              <a:avLst/>
              <a:gdLst/>
              <a:ahLst/>
              <a:cxnLst/>
              <a:rect r="r" b="b" t="t" l="l"/>
              <a:pathLst>
                <a:path h="1467808" w="1467808">
                  <a:moveTo>
                    <a:pt x="0" y="0"/>
                  </a:moveTo>
                  <a:lnTo>
                    <a:pt x="1467808" y="0"/>
                  </a:lnTo>
                  <a:lnTo>
                    <a:pt x="1467808" y="1467808"/>
                  </a:lnTo>
                  <a:lnTo>
                    <a:pt x="0" y="1467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33904" y="0"/>
              <a:ext cx="1061947" cy="1061947"/>
            </a:xfrm>
            <a:custGeom>
              <a:avLst/>
              <a:gdLst/>
              <a:ahLst/>
              <a:cxnLst/>
              <a:rect r="r" b="b" t="t" l="l"/>
              <a:pathLst>
                <a:path h="1061947" w="1061947">
                  <a:moveTo>
                    <a:pt x="0" y="0"/>
                  </a:moveTo>
                  <a:lnTo>
                    <a:pt x="1061948" y="0"/>
                  </a:lnTo>
                  <a:lnTo>
                    <a:pt x="1061948" y="1061947"/>
                  </a:lnTo>
                  <a:lnTo>
                    <a:pt x="0" y="1061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324131" y="4713228"/>
            <a:ext cx="1209145" cy="1209145"/>
          </a:xfrm>
          <a:custGeom>
            <a:avLst/>
            <a:gdLst/>
            <a:ahLst/>
            <a:cxnLst/>
            <a:rect r="r" b="b" t="t" l="l"/>
            <a:pathLst>
              <a:path h="1209145" w="1209145">
                <a:moveTo>
                  <a:pt x="0" y="0"/>
                </a:moveTo>
                <a:lnTo>
                  <a:pt x="1209145" y="0"/>
                </a:lnTo>
                <a:lnTo>
                  <a:pt x="1209145" y="1209144"/>
                </a:lnTo>
                <a:lnTo>
                  <a:pt x="0" y="12091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 flipV="true">
            <a:off x="1928704" y="3657782"/>
            <a:ext cx="2167041" cy="1055446"/>
          </a:xfrm>
          <a:prstGeom prst="line">
            <a:avLst/>
          </a:prstGeom>
          <a:ln cap="flat" w="38100">
            <a:solidFill>
              <a:srgbClr val="A6A6A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4095745" y="3657782"/>
            <a:ext cx="0" cy="1569937"/>
          </a:xfrm>
          <a:prstGeom prst="line">
            <a:avLst/>
          </a:prstGeom>
          <a:ln cap="flat" w="38100">
            <a:solidFill>
              <a:srgbClr val="A6A6A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4095745" y="3657782"/>
            <a:ext cx="2290981" cy="926934"/>
          </a:xfrm>
          <a:prstGeom prst="line">
            <a:avLst/>
          </a:prstGeom>
          <a:ln cap="flat" w="38100">
            <a:solidFill>
              <a:srgbClr val="A6A6A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9615026" y="6568321"/>
            <a:ext cx="200104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ea typeface="Nanum Square Light"/>
              </a:rPr>
              <a:t>연 매출 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anum Square Light"/>
                <a:ea typeface="Nanum Square Light"/>
              </a:rPr>
              <a:t>약 10% 감소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6481" y="708025"/>
            <a:ext cx="2300883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</a:rPr>
              <a:t>1. </a:t>
            </a:r>
            <a:r>
              <a:rPr lang="en-US" sz="3500">
                <a:solidFill>
                  <a:srgbClr val="000000"/>
                </a:solidFill>
                <a:ea typeface="Nanum Square Light"/>
              </a:rPr>
              <a:t>회사 소개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085639" y="2266571"/>
            <a:ext cx="3161506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&lt;연 </a:t>
            </a: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매출 실적 추이 그래프&gt;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3229" y="7459455"/>
            <a:ext cx="5880869" cy="109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2010 개업 이후 수지/분당 지역에 7개 매장운영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친환경 식품 및 물품을 판매</a:t>
            </a:r>
          </a:p>
          <a:p>
            <a:pPr algn="l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회원제 대형 마트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96922" y="6940467"/>
            <a:ext cx="762595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원마트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303937" y="8370803"/>
            <a:ext cx="796925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단위 : 억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430854" y="9207982"/>
            <a:ext cx="9156502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ea typeface="Nanum Square Bold"/>
              </a:rPr>
              <a:t>코로나로 인한 경기 침체로 원마트의 매출이 감소 추세를 보이고 있음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cap="flat" w="3810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6576892" y="4622933"/>
            <a:ext cx="5134215" cy="1600758"/>
            <a:chOff x="0" y="0"/>
            <a:chExt cx="817144" cy="2547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7144" cy="254771"/>
            </a:xfrm>
            <a:custGeom>
              <a:avLst/>
              <a:gdLst/>
              <a:ahLst/>
              <a:cxnLst/>
              <a:rect r="r" b="b" t="t" l="l"/>
              <a:pathLst>
                <a:path h="254771" w="817144">
                  <a:moveTo>
                    <a:pt x="127385" y="0"/>
                  </a:moveTo>
                  <a:lnTo>
                    <a:pt x="689758" y="0"/>
                  </a:lnTo>
                  <a:cubicBezTo>
                    <a:pt x="723543" y="0"/>
                    <a:pt x="755944" y="13421"/>
                    <a:pt x="779833" y="37310"/>
                  </a:cubicBezTo>
                  <a:cubicBezTo>
                    <a:pt x="803723" y="61200"/>
                    <a:pt x="817144" y="93601"/>
                    <a:pt x="817144" y="127385"/>
                  </a:cubicBezTo>
                  <a:lnTo>
                    <a:pt x="817144" y="127385"/>
                  </a:lnTo>
                  <a:cubicBezTo>
                    <a:pt x="817144" y="161170"/>
                    <a:pt x="803723" y="193571"/>
                    <a:pt x="779833" y="217461"/>
                  </a:cubicBezTo>
                  <a:cubicBezTo>
                    <a:pt x="755944" y="241350"/>
                    <a:pt x="723543" y="254771"/>
                    <a:pt x="689758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817144" cy="369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21569" y="4818180"/>
            <a:ext cx="3764533" cy="111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  <a:ea typeface="Nanum Square Light"/>
              </a:rPr>
              <a:t>2.추진배경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565275"/>
            <a:ext cx="16230600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708025"/>
            <a:ext cx="2078633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</a:rPr>
              <a:t>2. </a:t>
            </a:r>
            <a:r>
              <a:rPr lang="en-US" sz="3500">
                <a:solidFill>
                  <a:srgbClr val="000000"/>
                </a:solidFill>
                <a:ea typeface="Nanum Square Light"/>
              </a:rPr>
              <a:t>추진배경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9042425"/>
            <a:ext cx="16230600" cy="806349"/>
            <a:chOff x="0" y="0"/>
            <a:chExt cx="2583205" cy="1283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83205" cy="128336"/>
            </a:xfrm>
            <a:custGeom>
              <a:avLst/>
              <a:gdLst/>
              <a:ahLst/>
              <a:cxnLst/>
              <a:rect r="r" b="b" t="t" l="l"/>
              <a:pathLst>
                <a:path h="128336" w="2583205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80636"/>
                  </a:lnTo>
                  <a:cubicBezTo>
                    <a:pt x="2583205" y="93287"/>
                    <a:pt x="2578180" y="105419"/>
                    <a:pt x="2569234" y="114365"/>
                  </a:cubicBezTo>
                  <a:cubicBezTo>
                    <a:pt x="2560289" y="123310"/>
                    <a:pt x="2548156" y="128336"/>
                    <a:pt x="2535506" y="128336"/>
                  </a:cubicBezTo>
                  <a:lnTo>
                    <a:pt x="47700" y="128336"/>
                  </a:lnTo>
                  <a:cubicBezTo>
                    <a:pt x="35049" y="128336"/>
                    <a:pt x="22916" y="123310"/>
                    <a:pt x="13971" y="114365"/>
                  </a:cubicBezTo>
                  <a:cubicBezTo>
                    <a:pt x="5025" y="105419"/>
                    <a:pt x="0" y="93287"/>
                    <a:pt x="0" y="8063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2583205" cy="24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665283" y="9238983"/>
            <a:ext cx="10019705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anum Square Bold"/>
                <a:ea typeface="Nanum Square Bold"/>
              </a:rPr>
              <a:t>현재 운영중인 온라인 알림 서비스 발전을 통해,  구매율을 높일 필요가 있음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64611" y="2152727"/>
            <a:ext cx="9794689" cy="784441"/>
            <a:chOff x="0" y="0"/>
            <a:chExt cx="3891115" cy="3116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91116" cy="311633"/>
            </a:xfrm>
            <a:custGeom>
              <a:avLst/>
              <a:gdLst/>
              <a:ahLst/>
              <a:cxnLst/>
              <a:rect r="r" b="b" t="t" l="l"/>
              <a:pathLst>
                <a:path h="311633" w="3891116">
                  <a:moveTo>
                    <a:pt x="0" y="0"/>
                  </a:moveTo>
                  <a:lnTo>
                    <a:pt x="3891116" y="0"/>
                  </a:lnTo>
                  <a:lnTo>
                    <a:pt x="3891116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891115" cy="349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64611" y="3017880"/>
            <a:ext cx="9794689" cy="4368756"/>
            <a:chOff x="0" y="0"/>
            <a:chExt cx="13059586" cy="58250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76657" cy="5825008"/>
            </a:xfrm>
            <a:custGeom>
              <a:avLst/>
              <a:gdLst/>
              <a:ahLst/>
              <a:cxnLst/>
              <a:rect r="r" b="b" t="t" l="l"/>
              <a:pathLst>
                <a:path h="5825008" w="12976657">
                  <a:moveTo>
                    <a:pt x="0" y="0"/>
                  </a:moveTo>
                  <a:lnTo>
                    <a:pt x="12976657" y="0"/>
                  </a:lnTo>
                  <a:lnTo>
                    <a:pt x="12976657" y="5825008"/>
                  </a:lnTo>
                  <a:lnTo>
                    <a:pt x="0" y="5825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24699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11153186" y="2909643"/>
              <a:ext cx="1906400" cy="2690336"/>
              <a:chOff x="0" y="0"/>
              <a:chExt cx="458417" cy="64692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58417" cy="646925"/>
              </a:xfrm>
              <a:custGeom>
                <a:avLst/>
                <a:gdLst/>
                <a:ahLst/>
                <a:cxnLst/>
                <a:rect r="r" b="b" t="t" l="l"/>
                <a:pathLst>
                  <a:path h="646925" w="458417">
                    <a:moveTo>
                      <a:pt x="0" y="0"/>
                    </a:moveTo>
                    <a:lnTo>
                      <a:pt x="458417" y="0"/>
                    </a:lnTo>
                    <a:lnTo>
                      <a:pt x="458417" y="646925"/>
                    </a:lnTo>
                    <a:lnTo>
                      <a:pt x="0" y="64692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458417" cy="685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just">
                  <a:lnSpc>
                    <a:spcPts val="3120"/>
                  </a:lnSpc>
                </a:pP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8393900" y="2341082"/>
            <a:ext cx="7936111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디지털 광고를 통한 구매/ 이용 경험 및 구매까지 이어지는 비율 그래프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464611" y="7528158"/>
            <a:ext cx="9794689" cy="1310775"/>
            <a:chOff x="0" y="0"/>
            <a:chExt cx="1558888" cy="2086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58888" cy="208618"/>
            </a:xfrm>
            <a:custGeom>
              <a:avLst/>
              <a:gdLst/>
              <a:ahLst/>
              <a:cxnLst/>
              <a:rect r="r" b="b" t="t" l="l"/>
              <a:pathLst>
                <a:path h="208618" w="1558888">
                  <a:moveTo>
                    <a:pt x="79042" y="0"/>
                  </a:moveTo>
                  <a:lnTo>
                    <a:pt x="1479846" y="0"/>
                  </a:lnTo>
                  <a:cubicBezTo>
                    <a:pt x="1500810" y="0"/>
                    <a:pt x="1520914" y="8328"/>
                    <a:pt x="1535737" y="23151"/>
                  </a:cubicBezTo>
                  <a:cubicBezTo>
                    <a:pt x="1550561" y="37974"/>
                    <a:pt x="1558888" y="58079"/>
                    <a:pt x="1558888" y="79042"/>
                  </a:cubicBezTo>
                  <a:lnTo>
                    <a:pt x="1558888" y="129576"/>
                  </a:lnTo>
                  <a:cubicBezTo>
                    <a:pt x="1558888" y="150540"/>
                    <a:pt x="1550561" y="170644"/>
                    <a:pt x="1535737" y="185468"/>
                  </a:cubicBezTo>
                  <a:cubicBezTo>
                    <a:pt x="1520914" y="200291"/>
                    <a:pt x="1500810" y="208618"/>
                    <a:pt x="1479846" y="208618"/>
                  </a:cubicBezTo>
                  <a:lnTo>
                    <a:pt x="79042" y="208618"/>
                  </a:lnTo>
                  <a:cubicBezTo>
                    <a:pt x="58079" y="208618"/>
                    <a:pt x="37974" y="200291"/>
                    <a:pt x="23151" y="185468"/>
                  </a:cubicBezTo>
                  <a:cubicBezTo>
                    <a:pt x="8328" y="170644"/>
                    <a:pt x="0" y="150540"/>
                    <a:pt x="0" y="129576"/>
                  </a:cubicBezTo>
                  <a:lnTo>
                    <a:pt x="0" y="79042"/>
                  </a:lnTo>
                  <a:cubicBezTo>
                    <a:pt x="0" y="58079"/>
                    <a:pt x="8328" y="37974"/>
                    <a:pt x="23151" y="23151"/>
                  </a:cubicBezTo>
                  <a:cubicBezTo>
                    <a:pt x="37974" y="8328"/>
                    <a:pt x="58079" y="0"/>
                    <a:pt x="79042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14300"/>
              <a:ext cx="1558888" cy="32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527113" y="7809512"/>
            <a:ext cx="7516416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메신저/메세지 광고가 구매로 이어지는 퍼센트가 적지 않기 때문에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자사의 주력 광고 매체를 포기 할 수 없음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523463" y="5007292"/>
            <a:ext cx="5197212" cy="2379344"/>
            <a:chOff x="0" y="0"/>
            <a:chExt cx="827170" cy="3786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7170" cy="378688"/>
            </a:xfrm>
            <a:custGeom>
              <a:avLst/>
              <a:gdLst/>
              <a:ahLst/>
              <a:cxnLst/>
              <a:rect r="r" b="b" t="t" l="l"/>
              <a:pathLst>
                <a:path h="378688" w="827170">
                  <a:moveTo>
                    <a:pt x="148963" y="0"/>
                  </a:moveTo>
                  <a:lnTo>
                    <a:pt x="678207" y="0"/>
                  </a:lnTo>
                  <a:cubicBezTo>
                    <a:pt x="760477" y="0"/>
                    <a:pt x="827170" y="66693"/>
                    <a:pt x="827170" y="148963"/>
                  </a:cubicBezTo>
                  <a:lnTo>
                    <a:pt x="827170" y="229725"/>
                  </a:lnTo>
                  <a:cubicBezTo>
                    <a:pt x="827170" y="311995"/>
                    <a:pt x="760477" y="378688"/>
                    <a:pt x="678207" y="378688"/>
                  </a:cubicBezTo>
                  <a:lnTo>
                    <a:pt x="148963" y="378688"/>
                  </a:lnTo>
                  <a:cubicBezTo>
                    <a:pt x="66693" y="378688"/>
                    <a:pt x="0" y="311995"/>
                    <a:pt x="0" y="229725"/>
                  </a:cubicBezTo>
                  <a:lnTo>
                    <a:pt x="0" y="148963"/>
                  </a:lnTo>
                  <a:cubicBezTo>
                    <a:pt x="0" y="66693"/>
                    <a:pt x="66693" y="0"/>
                    <a:pt x="1489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E9708"/>
              </a:solidFill>
              <a:prstDash val="lgDash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14300"/>
              <a:ext cx="827170" cy="492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3977330" y="7107554"/>
            <a:ext cx="3205162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출처 : 인크로스 2022  IAM report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092244" y="8826716"/>
            <a:ext cx="1237767" cy="1237767"/>
          </a:xfrm>
          <a:custGeom>
            <a:avLst/>
            <a:gdLst/>
            <a:ahLst/>
            <a:cxnLst/>
            <a:rect r="r" b="b" t="t" l="l"/>
            <a:pathLst>
              <a:path h="1237767" w="1237767">
                <a:moveTo>
                  <a:pt x="0" y="0"/>
                </a:moveTo>
                <a:lnTo>
                  <a:pt x="1237767" y="0"/>
                </a:lnTo>
                <a:lnTo>
                  <a:pt x="1237767" y="1237767"/>
                </a:lnTo>
                <a:lnTo>
                  <a:pt x="0" y="123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002752" y="2152727"/>
            <a:ext cx="6176109" cy="6673989"/>
            <a:chOff x="0" y="0"/>
            <a:chExt cx="1674588" cy="180958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74588" cy="1809583"/>
            </a:xfrm>
            <a:custGeom>
              <a:avLst/>
              <a:gdLst/>
              <a:ahLst/>
              <a:cxnLst/>
              <a:rect r="r" b="b" t="t" l="l"/>
              <a:pathLst>
                <a:path h="1809583" w="1674588">
                  <a:moveTo>
                    <a:pt x="0" y="0"/>
                  </a:moveTo>
                  <a:lnTo>
                    <a:pt x="1674588" y="0"/>
                  </a:lnTo>
                  <a:lnTo>
                    <a:pt x="1674588" y="1809583"/>
                  </a:lnTo>
                  <a:lnTo>
                    <a:pt x="0" y="1809583"/>
                  </a:lnTo>
                  <a:close/>
                </a:path>
              </a:pathLst>
            </a:custGeom>
            <a:solidFill>
              <a:srgbClr val="C1FF72">
                <a:alpha val="36863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674588" cy="1847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4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95936" y="2466879"/>
            <a:ext cx="508925" cy="551002"/>
          </a:xfrm>
          <a:custGeom>
            <a:avLst/>
            <a:gdLst/>
            <a:ahLst/>
            <a:cxnLst/>
            <a:rect r="r" b="b" t="t" l="l"/>
            <a:pathLst>
              <a:path h="551002" w="508925">
                <a:moveTo>
                  <a:pt x="0" y="0"/>
                </a:moveTo>
                <a:lnTo>
                  <a:pt x="508925" y="0"/>
                </a:lnTo>
                <a:lnTo>
                  <a:pt x="508925" y="551001"/>
                </a:lnTo>
                <a:lnTo>
                  <a:pt x="0" y="551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627409" y="6819582"/>
            <a:ext cx="3511748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</a:rPr>
              <a:t> </a:t>
            </a:r>
            <a:r>
              <a:rPr lang="en-US" sz="2199">
                <a:solidFill>
                  <a:srgbClr val="000000"/>
                </a:solidFill>
                <a:latin typeface="Nanum Square"/>
              </a:rPr>
              <a:t>-</a:t>
            </a:r>
            <a:r>
              <a:rPr lang="en-US" sz="2199">
                <a:solidFill>
                  <a:srgbClr val="000000"/>
                </a:solidFill>
                <a:ea typeface="Nanum Square"/>
              </a:rPr>
              <a:t>회원 문자 메세지</a:t>
            </a:r>
          </a:p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-각 매장에 대한 물품 정보 제공</a:t>
            </a:r>
          </a:p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-회원 커뮤니티 등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28700" y="4194069"/>
            <a:ext cx="3991528" cy="1366943"/>
            <a:chOff x="0" y="0"/>
            <a:chExt cx="2373409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373409" cy="812800"/>
            </a:xfrm>
            <a:custGeom>
              <a:avLst/>
              <a:gdLst/>
              <a:ahLst/>
              <a:cxnLst/>
              <a:rect r="r" b="b" t="t" l="l"/>
              <a:pathLst>
                <a:path h="812800" w="2373409">
                  <a:moveTo>
                    <a:pt x="2373409" y="406400"/>
                  </a:moveTo>
                  <a:lnTo>
                    <a:pt x="1967009" y="0"/>
                  </a:lnTo>
                  <a:lnTo>
                    <a:pt x="196700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967009" y="609600"/>
                  </a:lnTo>
                  <a:lnTo>
                    <a:pt x="1967009" y="812800"/>
                  </a:lnTo>
                  <a:lnTo>
                    <a:pt x="2373409" y="40640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165100"/>
              <a:ext cx="2271809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95936" y="5682015"/>
            <a:ext cx="5640745" cy="184571"/>
            <a:chOff x="0" y="0"/>
            <a:chExt cx="1529430" cy="5004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29430" cy="50045"/>
            </a:xfrm>
            <a:custGeom>
              <a:avLst/>
              <a:gdLst/>
              <a:ahLst/>
              <a:cxnLst/>
              <a:rect r="r" b="b" t="t" l="l"/>
              <a:pathLst>
                <a:path h="50045" w="1529430">
                  <a:moveTo>
                    <a:pt x="0" y="0"/>
                  </a:moveTo>
                  <a:lnTo>
                    <a:pt x="1529430" y="0"/>
                  </a:lnTo>
                  <a:lnTo>
                    <a:pt x="1529430" y="50045"/>
                  </a:lnTo>
                  <a:lnTo>
                    <a:pt x="0" y="50045"/>
                  </a:lnTo>
                  <a:close/>
                </a:path>
              </a:pathLst>
            </a:custGeom>
            <a:solidFill>
              <a:srgbClr val="B5ADD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529430" cy="88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906398" y="2505721"/>
            <a:ext cx="2314172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운영중인 서비스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837674" y="4137403"/>
            <a:ext cx="1788560" cy="1636897"/>
          </a:xfrm>
          <a:custGeom>
            <a:avLst/>
            <a:gdLst/>
            <a:ahLst/>
            <a:cxnLst/>
            <a:rect r="r" b="b" t="t" l="l"/>
            <a:pathLst>
              <a:path h="1636897" w="1788560">
                <a:moveTo>
                  <a:pt x="0" y="0"/>
                </a:moveTo>
                <a:lnTo>
                  <a:pt x="1788560" y="0"/>
                </a:lnTo>
                <a:lnTo>
                  <a:pt x="1788560" y="1636898"/>
                </a:lnTo>
                <a:lnTo>
                  <a:pt x="0" y="1636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09" r="0" b="-8855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5139158" y="4194069"/>
            <a:ext cx="1539854" cy="1366943"/>
            <a:chOff x="0" y="0"/>
            <a:chExt cx="2053138" cy="182259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796021"/>
              <a:ext cx="2053138" cy="1026569"/>
            </a:xfrm>
            <a:custGeom>
              <a:avLst/>
              <a:gdLst/>
              <a:ahLst/>
              <a:cxnLst/>
              <a:rect r="r" b="b" t="t" l="l"/>
              <a:pathLst>
                <a:path h="1026569" w="2053138">
                  <a:moveTo>
                    <a:pt x="0" y="0"/>
                  </a:moveTo>
                  <a:lnTo>
                    <a:pt x="2053138" y="0"/>
                  </a:lnTo>
                  <a:lnTo>
                    <a:pt x="2053138" y="1026569"/>
                  </a:lnTo>
                  <a:lnTo>
                    <a:pt x="0" y="1026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0000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169636" y="0"/>
              <a:ext cx="1713866" cy="1123282"/>
            </a:xfrm>
            <a:custGeom>
              <a:avLst/>
              <a:gdLst/>
              <a:ahLst/>
              <a:cxnLst/>
              <a:rect r="r" b="b" t="t" l="l"/>
              <a:pathLst>
                <a:path h="1123282" w="1713866">
                  <a:moveTo>
                    <a:pt x="0" y="0"/>
                  </a:moveTo>
                  <a:lnTo>
                    <a:pt x="1713866" y="0"/>
                  </a:lnTo>
                  <a:lnTo>
                    <a:pt x="1713866" y="1123282"/>
                  </a:lnTo>
                  <a:lnTo>
                    <a:pt x="0" y="1123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795" t="0" r="0" b="-82780"/>
              </a:stretch>
            </a:blipFill>
          </p:spPr>
        </p:sp>
      </p:grpSp>
      <p:sp>
        <p:nvSpPr>
          <p:cNvPr name="Freeform 42" id="42"/>
          <p:cNvSpPr/>
          <p:nvPr/>
        </p:nvSpPr>
        <p:spPr>
          <a:xfrm flipH="false" flipV="false" rot="0">
            <a:off x="5139158" y="6654510"/>
            <a:ext cx="2039703" cy="2172206"/>
          </a:xfrm>
          <a:custGeom>
            <a:avLst/>
            <a:gdLst/>
            <a:ahLst/>
            <a:cxnLst/>
            <a:rect r="r" b="b" t="t" l="l"/>
            <a:pathLst>
              <a:path h="2172206" w="2039703">
                <a:moveTo>
                  <a:pt x="0" y="0"/>
                </a:moveTo>
                <a:lnTo>
                  <a:pt x="2039703" y="0"/>
                </a:lnTo>
                <a:lnTo>
                  <a:pt x="2039703" y="2172206"/>
                </a:lnTo>
                <a:lnTo>
                  <a:pt x="0" y="2172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9726" b="-12423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1367465" y="3222368"/>
            <a:ext cx="4875213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고령자, 자영업 소비자 </a:t>
            </a:r>
            <a:r>
              <a:rPr lang="en-US" sz="2199">
                <a:solidFill>
                  <a:srgbClr val="000000"/>
                </a:solidFill>
                <a:ea typeface="Nanum Square Bold"/>
              </a:rPr>
              <a:t>맞춤 배송서비스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67465" y="6158865"/>
            <a:ext cx="3733999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9" indent="-237490" lvl="1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스마트폰 온라인 알림 서비스</a:t>
            </a:r>
          </a:p>
        </p:txBody>
      </p:sp>
      <p:sp>
        <p:nvSpPr>
          <p:cNvPr name="AutoShape 45" id="45"/>
          <p:cNvSpPr/>
          <p:nvPr/>
        </p:nvSpPr>
        <p:spPr>
          <a:xfrm flipV="true">
            <a:off x="4090806" y="6991032"/>
            <a:ext cx="3519823" cy="0"/>
          </a:xfrm>
          <a:prstGeom prst="line">
            <a:avLst/>
          </a:prstGeom>
          <a:ln cap="flat" w="76200">
            <a:solidFill>
              <a:srgbClr val="EE970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7610630" y="2543821"/>
            <a:ext cx="0" cy="4447211"/>
          </a:xfrm>
          <a:prstGeom prst="line">
            <a:avLst/>
          </a:prstGeom>
          <a:ln cap="flat" w="76200">
            <a:solidFill>
              <a:srgbClr val="EE970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7610630" y="2485929"/>
            <a:ext cx="600333" cy="0"/>
          </a:xfrm>
          <a:prstGeom prst="line">
            <a:avLst/>
          </a:prstGeom>
          <a:ln cap="flat" w="76200">
            <a:solidFill>
              <a:srgbClr val="EE9708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42425"/>
            <a:ext cx="16230600" cy="806349"/>
            <a:chOff x="0" y="0"/>
            <a:chExt cx="2583205" cy="128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3205" cy="128336"/>
            </a:xfrm>
            <a:custGeom>
              <a:avLst/>
              <a:gdLst/>
              <a:ahLst/>
              <a:cxnLst/>
              <a:rect r="r" b="b" t="t" l="l"/>
              <a:pathLst>
                <a:path h="128336" w="2583205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80636"/>
                  </a:lnTo>
                  <a:cubicBezTo>
                    <a:pt x="2583205" y="93287"/>
                    <a:pt x="2578180" y="105419"/>
                    <a:pt x="2569234" y="114365"/>
                  </a:cubicBezTo>
                  <a:cubicBezTo>
                    <a:pt x="2560289" y="123310"/>
                    <a:pt x="2548156" y="128336"/>
                    <a:pt x="2535506" y="128336"/>
                  </a:cubicBezTo>
                  <a:lnTo>
                    <a:pt x="47700" y="128336"/>
                  </a:lnTo>
                  <a:cubicBezTo>
                    <a:pt x="35049" y="128336"/>
                    <a:pt x="22916" y="123310"/>
                    <a:pt x="13971" y="114365"/>
                  </a:cubicBezTo>
                  <a:cubicBezTo>
                    <a:pt x="5025" y="105419"/>
                    <a:pt x="0" y="93287"/>
                    <a:pt x="0" y="8063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583205" cy="24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8700" y="1565275"/>
            <a:ext cx="16230600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27056" y="8826716"/>
            <a:ext cx="1237767" cy="1237767"/>
          </a:xfrm>
          <a:custGeom>
            <a:avLst/>
            <a:gdLst/>
            <a:ahLst/>
            <a:cxnLst/>
            <a:rect r="r" b="b" t="t" l="l"/>
            <a:pathLst>
              <a:path h="1237767" w="1237767">
                <a:moveTo>
                  <a:pt x="0" y="0"/>
                </a:moveTo>
                <a:lnTo>
                  <a:pt x="1237767" y="0"/>
                </a:lnTo>
                <a:lnTo>
                  <a:pt x="1237767" y="1237767"/>
                </a:lnTo>
                <a:lnTo>
                  <a:pt x="0" y="123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70896" y="2152727"/>
            <a:ext cx="6588404" cy="784441"/>
            <a:chOff x="0" y="0"/>
            <a:chExt cx="2617362" cy="3116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17362" cy="311633"/>
            </a:xfrm>
            <a:custGeom>
              <a:avLst/>
              <a:gdLst/>
              <a:ahLst/>
              <a:cxnLst/>
              <a:rect r="r" b="b" t="t" l="l"/>
              <a:pathLst>
                <a:path h="311633" w="2617362">
                  <a:moveTo>
                    <a:pt x="0" y="0"/>
                  </a:moveTo>
                  <a:lnTo>
                    <a:pt x="2617362" y="0"/>
                  </a:lnTo>
                  <a:lnTo>
                    <a:pt x="2617362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617362" cy="349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70896" y="7528158"/>
            <a:ext cx="6588404" cy="1310775"/>
            <a:chOff x="0" y="0"/>
            <a:chExt cx="1048587" cy="2086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8587" cy="208618"/>
            </a:xfrm>
            <a:custGeom>
              <a:avLst/>
              <a:gdLst/>
              <a:ahLst/>
              <a:cxnLst/>
              <a:rect r="r" b="b" t="t" l="l"/>
              <a:pathLst>
                <a:path h="208618" w="1048587">
                  <a:moveTo>
                    <a:pt x="104309" y="0"/>
                  </a:moveTo>
                  <a:lnTo>
                    <a:pt x="944278" y="0"/>
                  </a:lnTo>
                  <a:cubicBezTo>
                    <a:pt x="971943" y="0"/>
                    <a:pt x="998474" y="10990"/>
                    <a:pt x="1018036" y="30551"/>
                  </a:cubicBezTo>
                  <a:cubicBezTo>
                    <a:pt x="1037598" y="50113"/>
                    <a:pt x="1048587" y="76645"/>
                    <a:pt x="1048587" y="104309"/>
                  </a:cubicBezTo>
                  <a:lnTo>
                    <a:pt x="1048587" y="104309"/>
                  </a:lnTo>
                  <a:cubicBezTo>
                    <a:pt x="1048587" y="161918"/>
                    <a:pt x="1001887" y="208618"/>
                    <a:pt x="944278" y="208618"/>
                  </a:cubicBezTo>
                  <a:lnTo>
                    <a:pt x="104309" y="208618"/>
                  </a:lnTo>
                  <a:cubicBezTo>
                    <a:pt x="46701" y="208618"/>
                    <a:pt x="0" y="161918"/>
                    <a:pt x="0" y="104309"/>
                  </a:cubicBezTo>
                  <a:lnTo>
                    <a:pt x="0" y="104309"/>
                  </a:lnTo>
                  <a:cubicBezTo>
                    <a:pt x="0" y="46701"/>
                    <a:pt x="46701" y="0"/>
                    <a:pt x="104309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048587" cy="32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291788" y="3107147"/>
            <a:ext cx="3346620" cy="3231914"/>
          </a:xfrm>
          <a:custGeom>
            <a:avLst/>
            <a:gdLst/>
            <a:ahLst/>
            <a:cxnLst/>
            <a:rect r="r" b="b" t="t" l="l"/>
            <a:pathLst>
              <a:path h="3231914" w="3346620">
                <a:moveTo>
                  <a:pt x="0" y="0"/>
                </a:moveTo>
                <a:lnTo>
                  <a:pt x="3346620" y="0"/>
                </a:lnTo>
                <a:lnTo>
                  <a:pt x="3346620" y="3231914"/>
                </a:lnTo>
                <a:lnTo>
                  <a:pt x="0" y="3231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144" t="-21438" r="-44102" b="-796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16959" y="9220200"/>
            <a:ext cx="14110097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anum Square Bold"/>
                <a:ea typeface="Nanum Square Bold"/>
              </a:rPr>
              <a:t>따라서, 지나친 광고 횟수를 줄이고, 고객에게 필요한 정보를 노출하기 위해 고객 세분화 분석(진행)이 필요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749528" y="6874521"/>
            <a:ext cx="2316597" cy="289871"/>
            <a:chOff x="0" y="0"/>
            <a:chExt cx="3088796" cy="38649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257862" y="0"/>
              <a:ext cx="355030" cy="386495"/>
              <a:chOff x="0" y="0"/>
              <a:chExt cx="80808" cy="8797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0808" cy="87970"/>
              </a:xfrm>
              <a:custGeom>
                <a:avLst/>
                <a:gdLst/>
                <a:ahLst/>
                <a:cxnLst/>
                <a:rect r="r" b="b" t="t" l="l"/>
                <a:pathLst>
                  <a:path h="87970" w="80808">
                    <a:moveTo>
                      <a:pt x="0" y="0"/>
                    </a:moveTo>
                    <a:lnTo>
                      <a:pt x="80808" y="0"/>
                    </a:lnTo>
                    <a:lnTo>
                      <a:pt x="80808" y="87970"/>
                    </a:lnTo>
                    <a:lnTo>
                      <a:pt x="0" y="87970"/>
                    </a:lnTo>
                    <a:close/>
                  </a:path>
                </a:pathLst>
              </a:custGeom>
              <a:solidFill>
                <a:srgbClr val="F4B183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80808" cy="126070"/>
              </a:xfrm>
              <a:prstGeom prst="rect">
                <a:avLst/>
              </a:prstGeom>
            </p:spPr>
            <p:txBody>
              <a:bodyPr anchor="ctr" rtlCol="false" tIns="44087" lIns="44087" bIns="44087" rIns="44087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2733765" y="0"/>
              <a:ext cx="355030" cy="386495"/>
              <a:chOff x="0" y="0"/>
              <a:chExt cx="80808" cy="8797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0808" cy="87970"/>
              </a:xfrm>
              <a:custGeom>
                <a:avLst/>
                <a:gdLst/>
                <a:ahLst/>
                <a:cxnLst/>
                <a:rect r="r" b="b" t="t" l="l"/>
                <a:pathLst>
                  <a:path h="87970" w="80808">
                    <a:moveTo>
                      <a:pt x="0" y="0"/>
                    </a:moveTo>
                    <a:lnTo>
                      <a:pt x="80808" y="0"/>
                    </a:lnTo>
                    <a:lnTo>
                      <a:pt x="80808" y="87970"/>
                    </a:lnTo>
                    <a:lnTo>
                      <a:pt x="0" y="87970"/>
                    </a:lnTo>
                    <a:close/>
                  </a:path>
                </a:pathLst>
              </a:custGeom>
              <a:solidFill>
                <a:srgbClr val="C5E0B4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80808" cy="126070"/>
              </a:xfrm>
              <a:prstGeom prst="rect">
                <a:avLst/>
              </a:prstGeom>
            </p:spPr>
            <p:txBody>
              <a:bodyPr anchor="ctr" rtlCol="false" tIns="44087" lIns="44087" bIns="44087" rIns="44087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046157" y="-28575"/>
              <a:ext cx="588284" cy="415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2"/>
                </a:lnSpc>
                <a:spcBef>
                  <a:spcPct val="0"/>
                </a:spcBef>
              </a:pPr>
              <a:r>
                <a:rPr lang="en-US" sz="1909">
                  <a:solidFill>
                    <a:srgbClr val="000000"/>
                  </a:solidFill>
                  <a:latin typeface="Nanum Square Light"/>
                </a:rPr>
                <a:t>VIP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1257862" cy="4150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2"/>
                </a:lnSpc>
                <a:spcBef>
                  <a:spcPct val="0"/>
                </a:spcBef>
              </a:pPr>
              <a:r>
                <a:rPr lang="en-US" sz="1909">
                  <a:solidFill>
                    <a:srgbClr val="000000"/>
                  </a:solidFill>
                  <a:latin typeface="Nanum Square Light"/>
                </a:rPr>
                <a:t>Normal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392679" y="2339842"/>
            <a:ext cx="3144838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현재  원마트 고객 분류 현황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69809" y="7809512"/>
            <a:ext cx="3990578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Normal,VIP 단 두가지 등급이고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"/>
                <a:ea typeface="Nanum Square"/>
              </a:rPr>
              <a:t>비율 또한 Normal에 편향되어 있다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708025"/>
            <a:ext cx="2078633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</a:rPr>
              <a:t>2. </a:t>
            </a:r>
            <a:r>
              <a:rPr lang="en-US" sz="3500">
                <a:solidFill>
                  <a:srgbClr val="000000"/>
                </a:solidFill>
                <a:ea typeface="Nanum Square Light"/>
              </a:rPr>
              <a:t>추진배경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8700" y="2152727"/>
            <a:ext cx="9132793" cy="784441"/>
            <a:chOff x="0" y="0"/>
            <a:chExt cx="3628165" cy="31163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28165" cy="311633"/>
            </a:xfrm>
            <a:custGeom>
              <a:avLst/>
              <a:gdLst/>
              <a:ahLst/>
              <a:cxnLst/>
              <a:rect r="r" b="b" t="t" l="l"/>
              <a:pathLst>
                <a:path h="311633" w="3628165">
                  <a:moveTo>
                    <a:pt x="0" y="0"/>
                  </a:moveTo>
                  <a:lnTo>
                    <a:pt x="3628165" y="0"/>
                  </a:lnTo>
                  <a:lnTo>
                    <a:pt x="3628165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3628165" cy="349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24363" y="3044437"/>
            <a:ext cx="8741467" cy="4022645"/>
          </a:xfrm>
          <a:custGeom>
            <a:avLst/>
            <a:gdLst/>
            <a:ahLst/>
            <a:cxnLst/>
            <a:rect r="r" b="b" t="t" l="l"/>
            <a:pathLst>
              <a:path h="4022645" w="8741467">
                <a:moveTo>
                  <a:pt x="0" y="0"/>
                </a:moveTo>
                <a:lnTo>
                  <a:pt x="8741467" y="0"/>
                </a:lnTo>
                <a:lnTo>
                  <a:pt x="8741467" y="4022645"/>
                </a:lnTo>
                <a:lnTo>
                  <a:pt x="0" y="40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96" t="-17653" r="0" b="-1096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141482" y="7505232"/>
            <a:ext cx="8907228" cy="1310775"/>
            <a:chOff x="0" y="0"/>
            <a:chExt cx="1417643" cy="20861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17643" cy="208618"/>
            </a:xfrm>
            <a:custGeom>
              <a:avLst/>
              <a:gdLst/>
              <a:ahLst/>
              <a:cxnLst/>
              <a:rect r="r" b="b" t="t" l="l"/>
              <a:pathLst>
                <a:path h="208618" w="1417643">
                  <a:moveTo>
                    <a:pt x="86917" y="0"/>
                  </a:moveTo>
                  <a:lnTo>
                    <a:pt x="1330726" y="0"/>
                  </a:lnTo>
                  <a:cubicBezTo>
                    <a:pt x="1378729" y="0"/>
                    <a:pt x="1417643" y="38914"/>
                    <a:pt x="1417643" y="86917"/>
                  </a:cubicBezTo>
                  <a:lnTo>
                    <a:pt x="1417643" y="121701"/>
                  </a:lnTo>
                  <a:cubicBezTo>
                    <a:pt x="1417643" y="169704"/>
                    <a:pt x="1378729" y="208618"/>
                    <a:pt x="1330726" y="208618"/>
                  </a:cubicBezTo>
                  <a:lnTo>
                    <a:pt x="86917" y="208618"/>
                  </a:lnTo>
                  <a:cubicBezTo>
                    <a:pt x="38914" y="208618"/>
                    <a:pt x="0" y="169704"/>
                    <a:pt x="0" y="121701"/>
                  </a:cubicBezTo>
                  <a:lnTo>
                    <a:pt x="0" y="86917"/>
                  </a:lnTo>
                  <a:cubicBezTo>
                    <a:pt x="0" y="38914"/>
                    <a:pt x="38914" y="0"/>
                    <a:pt x="86917" y="0"/>
                  </a:cubicBezTo>
                  <a:close/>
                </a:path>
              </a:pathLst>
            </a:custGeom>
            <a:solidFill>
              <a:srgbClr val="D9D9D9">
                <a:alpha val="36863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14300"/>
              <a:ext cx="1417643" cy="322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124134" y="3935929"/>
            <a:ext cx="2144735" cy="2867733"/>
            <a:chOff x="0" y="0"/>
            <a:chExt cx="812800" cy="108679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1086798"/>
            </a:xfrm>
            <a:custGeom>
              <a:avLst/>
              <a:gdLst/>
              <a:ahLst/>
              <a:cxnLst/>
              <a:rect r="r" b="b" t="t" l="l"/>
              <a:pathLst>
                <a:path h="108679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86798"/>
                  </a:lnTo>
                  <a:lnTo>
                    <a:pt x="0" y="1086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E9708"/>
              </a:solidFill>
              <a:prstDash val="lgDash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114300"/>
              <a:ext cx="812800" cy="1201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4381651" y="2339842"/>
            <a:ext cx="2426891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광고를 차단하는 이유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683250" y="7107554"/>
            <a:ext cx="3823692" cy="30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출처 : 온라인광고 이용자 인식조사보고서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42060" y="7774539"/>
            <a:ext cx="7306072" cy="73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알람 서비스 비수신 원인을 파악하고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이에 따른 해결방법 제시하여  수신 동의 회원의 비율을  높여야함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75467" y="4622933"/>
            <a:ext cx="5681207" cy="1600758"/>
            <a:chOff x="0" y="0"/>
            <a:chExt cx="904201" cy="254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4201" cy="254771"/>
            </a:xfrm>
            <a:custGeom>
              <a:avLst/>
              <a:gdLst/>
              <a:ahLst/>
              <a:cxnLst/>
              <a:rect r="r" b="b" t="t" l="l"/>
              <a:pathLst>
                <a:path h="254771" w="904201">
                  <a:moveTo>
                    <a:pt x="127385" y="0"/>
                  </a:moveTo>
                  <a:lnTo>
                    <a:pt x="776815" y="0"/>
                  </a:lnTo>
                  <a:cubicBezTo>
                    <a:pt x="810600" y="0"/>
                    <a:pt x="843001" y="13421"/>
                    <a:pt x="866891" y="37310"/>
                  </a:cubicBezTo>
                  <a:cubicBezTo>
                    <a:pt x="890780" y="61200"/>
                    <a:pt x="904201" y="93601"/>
                    <a:pt x="904201" y="127385"/>
                  </a:cubicBezTo>
                  <a:lnTo>
                    <a:pt x="904201" y="127385"/>
                  </a:lnTo>
                  <a:cubicBezTo>
                    <a:pt x="904201" y="197739"/>
                    <a:pt x="847168" y="254771"/>
                    <a:pt x="776815" y="254771"/>
                  </a:cubicBezTo>
                  <a:lnTo>
                    <a:pt x="127385" y="254771"/>
                  </a:lnTo>
                  <a:cubicBezTo>
                    <a:pt x="93601" y="254771"/>
                    <a:pt x="61200" y="241350"/>
                    <a:pt x="37310" y="217461"/>
                  </a:cubicBezTo>
                  <a:cubicBezTo>
                    <a:pt x="13421" y="193571"/>
                    <a:pt x="0" y="161170"/>
                    <a:pt x="0" y="127385"/>
                  </a:cubicBezTo>
                  <a:lnTo>
                    <a:pt x="0" y="127385"/>
                  </a:lnTo>
                  <a:cubicBezTo>
                    <a:pt x="0" y="93601"/>
                    <a:pt x="13421" y="61200"/>
                    <a:pt x="37310" y="37310"/>
                  </a:cubicBezTo>
                  <a:cubicBezTo>
                    <a:pt x="61200" y="13421"/>
                    <a:pt x="93601" y="0"/>
                    <a:pt x="1273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904201" cy="369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6892057" y="9842018"/>
            <a:ext cx="970721" cy="0"/>
          </a:xfrm>
          <a:prstGeom prst="line">
            <a:avLst/>
          </a:prstGeom>
          <a:ln cap="flat" w="38100">
            <a:gradFill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triangle" len="med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7701410" y="4818180"/>
            <a:ext cx="2429321" cy="1115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07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Nanum Square Light"/>
                <a:ea typeface="Nanum Square Light"/>
              </a:rPr>
              <a:t>3. 현황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42425"/>
            <a:ext cx="16230600" cy="806349"/>
            <a:chOff x="0" y="0"/>
            <a:chExt cx="2583205" cy="128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3205" cy="128336"/>
            </a:xfrm>
            <a:custGeom>
              <a:avLst/>
              <a:gdLst/>
              <a:ahLst/>
              <a:cxnLst/>
              <a:rect r="r" b="b" t="t" l="l"/>
              <a:pathLst>
                <a:path h="128336" w="2583205">
                  <a:moveTo>
                    <a:pt x="47700" y="0"/>
                  </a:moveTo>
                  <a:lnTo>
                    <a:pt x="2535506" y="0"/>
                  </a:lnTo>
                  <a:cubicBezTo>
                    <a:pt x="2548156" y="0"/>
                    <a:pt x="2560289" y="5025"/>
                    <a:pt x="2569234" y="13971"/>
                  </a:cubicBezTo>
                  <a:cubicBezTo>
                    <a:pt x="2578180" y="22916"/>
                    <a:pt x="2583205" y="35049"/>
                    <a:pt x="2583205" y="47700"/>
                  </a:cubicBezTo>
                  <a:lnTo>
                    <a:pt x="2583205" y="80636"/>
                  </a:lnTo>
                  <a:cubicBezTo>
                    <a:pt x="2583205" y="93287"/>
                    <a:pt x="2578180" y="105419"/>
                    <a:pt x="2569234" y="114365"/>
                  </a:cubicBezTo>
                  <a:cubicBezTo>
                    <a:pt x="2560289" y="123310"/>
                    <a:pt x="2548156" y="128336"/>
                    <a:pt x="2535506" y="128336"/>
                  </a:cubicBezTo>
                  <a:lnTo>
                    <a:pt x="47700" y="128336"/>
                  </a:lnTo>
                  <a:cubicBezTo>
                    <a:pt x="35049" y="128336"/>
                    <a:pt x="22916" y="123310"/>
                    <a:pt x="13971" y="114365"/>
                  </a:cubicBezTo>
                  <a:cubicBezTo>
                    <a:pt x="5025" y="105419"/>
                    <a:pt x="0" y="93287"/>
                    <a:pt x="0" y="8063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583205" cy="24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8700" y="1565275"/>
            <a:ext cx="16230600" cy="0"/>
          </a:xfrm>
          <a:prstGeom prst="line">
            <a:avLst/>
          </a:prstGeom>
          <a:ln cap="flat" w="190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652996" y="8919319"/>
            <a:ext cx="1052561" cy="1052561"/>
          </a:xfrm>
          <a:custGeom>
            <a:avLst/>
            <a:gdLst/>
            <a:ahLst/>
            <a:cxnLst/>
            <a:rect r="r" b="b" t="t" l="l"/>
            <a:pathLst>
              <a:path h="1052561" w="1052561">
                <a:moveTo>
                  <a:pt x="0" y="0"/>
                </a:moveTo>
                <a:lnTo>
                  <a:pt x="1052561" y="0"/>
                </a:lnTo>
                <a:lnTo>
                  <a:pt x="1052561" y="1052561"/>
                </a:lnTo>
                <a:lnTo>
                  <a:pt x="0" y="1052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2152727"/>
            <a:ext cx="5281669" cy="784441"/>
            <a:chOff x="0" y="0"/>
            <a:chExt cx="2098238" cy="3116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98238" cy="311633"/>
            </a:xfrm>
            <a:custGeom>
              <a:avLst/>
              <a:gdLst/>
              <a:ahLst/>
              <a:cxnLst/>
              <a:rect r="r" b="b" t="t" l="l"/>
              <a:pathLst>
                <a:path h="311633" w="2098238">
                  <a:moveTo>
                    <a:pt x="0" y="0"/>
                  </a:moveTo>
                  <a:lnTo>
                    <a:pt x="2098238" y="0"/>
                  </a:lnTo>
                  <a:lnTo>
                    <a:pt x="2098238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98238" cy="349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503165" y="2152727"/>
            <a:ext cx="5281669" cy="784441"/>
            <a:chOff x="0" y="0"/>
            <a:chExt cx="2098238" cy="3116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98238" cy="311633"/>
            </a:xfrm>
            <a:custGeom>
              <a:avLst/>
              <a:gdLst/>
              <a:ahLst/>
              <a:cxnLst/>
              <a:rect r="r" b="b" t="t" l="l"/>
              <a:pathLst>
                <a:path h="311633" w="2098238">
                  <a:moveTo>
                    <a:pt x="0" y="0"/>
                  </a:moveTo>
                  <a:lnTo>
                    <a:pt x="2098238" y="0"/>
                  </a:lnTo>
                  <a:lnTo>
                    <a:pt x="2098238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98238" cy="349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77631" y="2152727"/>
            <a:ext cx="5281669" cy="784441"/>
            <a:chOff x="0" y="0"/>
            <a:chExt cx="2098238" cy="3116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98238" cy="311633"/>
            </a:xfrm>
            <a:custGeom>
              <a:avLst/>
              <a:gdLst/>
              <a:ahLst/>
              <a:cxnLst/>
              <a:rect r="r" b="b" t="t" l="l"/>
              <a:pathLst>
                <a:path h="311633" w="2098238">
                  <a:moveTo>
                    <a:pt x="0" y="0"/>
                  </a:moveTo>
                  <a:lnTo>
                    <a:pt x="2098238" y="0"/>
                  </a:lnTo>
                  <a:lnTo>
                    <a:pt x="2098238" y="311633"/>
                  </a:lnTo>
                  <a:lnTo>
                    <a:pt x="0" y="311633"/>
                  </a:lnTo>
                  <a:close/>
                </a:path>
              </a:pathLst>
            </a:custGeom>
            <a:solidFill>
              <a:srgbClr val="CDFF63">
                <a:alpha val="36863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098238" cy="349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12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666346" y="3203868"/>
            <a:ext cx="2006376" cy="721920"/>
          </a:xfrm>
          <a:custGeom>
            <a:avLst/>
            <a:gdLst/>
            <a:ahLst/>
            <a:cxnLst/>
            <a:rect r="r" b="b" t="t" l="l"/>
            <a:pathLst>
              <a:path h="721920" w="2006376">
                <a:moveTo>
                  <a:pt x="0" y="0"/>
                </a:moveTo>
                <a:lnTo>
                  <a:pt x="2006377" y="0"/>
                </a:lnTo>
                <a:lnTo>
                  <a:pt x="2006377" y="721920"/>
                </a:lnTo>
                <a:lnTo>
                  <a:pt x="0" y="721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476108" y="3155801"/>
            <a:ext cx="2284714" cy="566088"/>
          </a:xfrm>
          <a:custGeom>
            <a:avLst/>
            <a:gdLst/>
            <a:ahLst/>
            <a:cxnLst/>
            <a:rect r="r" b="b" t="t" l="l"/>
            <a:pathLst>
              <a:path h="566088" w="2284714">
                <a:moveTo>
                  <a:pt x="0" y="0"/>
                </a:moveTo>
                <a:lnTo>
                  <a:pt x="2284715" y="0"/>
                </a:lnTo>
                <a:lnTo>
                  <a:pt x="2284715" y="566087"/>
                </a:lnTo>
                <a:lnTo>
                  <a:pt x="0" y="56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45222" y="3884055"/>
            <a:ext cx="4746487" cy="2601385"/>
          </a:xfrm>
          <a:custGeom>
            <a:avLst/>
            <a:gdLst/>
            <a:ahLst/>
            <a:cxnLst/>
            <a:rect r="r" b="b" t="t" l="l"/>
            <a:pathLst>
              <a:path h="2601385" w="4746487">
                <a:moveTo>
                  <a:pt x="0" y="0"/>
                </a:moveTo>
                <a:lnTo>
                  <a:pt x="4746487" y="0"/>
                </a:lnTo>
                <a:lnTo>
                  <a:pt x="4746487" y="2601385"/>
                </a:lnTo>
                <a:lnTo>
                  <a:pt x="0" y="2601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77" t="-114611" r="-6609" b="-11018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809160" y="4085381"/>
            <a:ext cx="2815812" cy="2053008"/>
            <a:chOff x="0" y="0"/>
            <a:chExt cx="3754416" cy="2737343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704123" y="0"/>
              <a:ext cx="2707723" cy="270772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CDFFD8">
                      <a:alpha val="37000"/>
                    </a:srgbClr>
                  </a:gs>
                  <a:gs pos="100000">
                    <a:srgbClr val="94B9FF">
                      <a:alpha val="37000"/>
                    </a:srgbClr>
                  </a:gs>
                </a:gsLst>
                <a:lin ang="0"/>
              </a:gra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just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0" y="119447"/>
              <a:ext cx="1883040" cy="1883040"/>
            </a:xfrm>
            <a:custGeom>
              <a:avLst/>
              <a:gdLst/>
              <a:ahLst/>
              <a:cxnLst/>
              <a:rect r="r" b="b" t="t" l="l"/>
              <a:pathLst>
                <a:path h="1883040" w="1883040">
                  <a:moveTo>
                    <a:pt x="0" y="0"/>
                  </a:moveTo>
                  <a:lnTo>
                    <a:pt x="1883040" y="0"/>
                  </a:lnTo>
                  <a:lnTo>
                    <a:pt x="1883040" y="1883040"/>
                  </a:lnTo>
                  <a:lnTo>
                    <a:pt x="0" y="1883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057985" y="1040912"/>
              <a:ext cx="1696432" cy="1696432"/>
            </a:xfrm>
            <a:custGeom>
              <a:avLst/>
              <a:gdLst/>
              <a:ahLst/>
              <a:cxnLst/>
              <a:rect r="r" b="b" t="t" l="l"/>
              <a:pathLst>
                <a:path h="1696432" w="1696432">
                  <a:moveTo>
                    <a:pt x="0" y="0"/>
                  </a:moveTo>
                  <a:lnTo>
                    <a:pt x="1696431" y="0"/>
                  </a:lnTo>
                  <a:lnTo>
                    <a:pt x="1696431" y="1696431"/>
                  </a:lnTo>
                  <a:lnTo>
                    <a:pt x="0" y="169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087040" y="4085381"/>
            <a:ext cx="3164990" cy="2198734"/>
            <a:chOff x="0" y="0"/>
            <a:chExt cx="4219987" cy="29316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53792" cy="2353792"/>
            </a:xfrm>
            <a:custGeom>
              <a:avLst/>
              <a:gdLst/>
              <a:ahLst/>
              <a:cxnLst/>
              <a:rect r="r" b="b" t="t" l="l"/>
              <a:pathLst>
                <a:path h="2353792" w="2353792">
                  <a:moveTo>
                    <a:pt x="0" y="0"/>
                  </a:moveTo>
                  <a:lnTo>
                    <a:pt x="2353792" y="0"/>
                  </a:lnTo>
                  <a:lnTo>
                    <a:pt x="2353792" y="2353792"/>
                  </a:lnTo>
                  <a:lnTo>
                    <a:pt x="0" y="2353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0251" y="561910"/>
              <a:ext cx="2369735" cy="2369735"/>
            </a:xfrm>
            <a:custGeom>
              <a:avLst/>
              <a:gdLst/>
              <a:ahLst/>
              <a:cxnLst/>
              <a:rect r="r" b="b" t="t" l="l"/>
              <a:pathLst>
                <a:path h="2369735" w="2369735">
                  <a:moveTo>
                    <a:pt x="0" y="0"/>
                  </a:moveTo>
                  <a:lnTo>
                    <a:pt x="2369736" y="0"/>
                  </a:lnTo>
                  <a:lnTo>
                    <a:pt x="2369736" y="2369735"/>
                  </a:lnTo>
                  <a:lnTo>
                    <a:pt x="0" y="236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3264534" y="655746"/>
              <a:ext cx="772120" cy="483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86A9BC"/>
                  </a:solidFill>
                  <a:latin typeface="Nanum Square Bold"/>
                </a:rPr>
                <a:t>1 : 1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H="true" flipV="true">
            <a:off x="6396094" y="2165391"/>
            <a:ext cx="0" cy="6753928"/>
          </a:xfrm>
          <a:prstGeom prst="line">
            <a:avLst/>
          </a:prstGeom>
          <a:ln cap="flat" w="19050">
            <a:solidFill>
              <a:srgbClr val="A6A6A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7617955" y="3155801"/>
            <a:ext cx="3198222" cy="818055"/>
          </a:xfrm>
          <a:custGeom>
            <a:avLst/>
            <a:gdLst/>
            <a:ahLst/>
            <a:cxnLst/>
            <a:rect r="r" b="b" t="t" l="l"/>
            <a:pathLst>
              <a:path h="818055" w="3198222">
                <a:moveTo>
                  <a:pt x="0" y="0"/>
                </a:moveTo>
                <a:lnTo>
                  <a:pt x="3198222" y="0"/>
                </a:lnTo>
                <a:lnTo>
                  <a:pt x="3198222" y="818054"/>
                </a:lnTo>
                <a:lnTo>
                  <a:pt x="0" y="818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41720" r="0" b="-149234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44042" y="6668614"/>
            <a:ext cx="5281669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고객 소비패턴을 종합 분석해 큐레이션 서비스 작업본격화, </a:t>
            </a: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취향 반영 상품을 1:1로 추천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초개인화 큐레이션 서비스를 도입 후 이용자가 급증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98303" y="9217952"/>
            <a:ext cx="12995474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ea typeface="Nanum Square Bold"/>
              </a:rPr>
              <a:t>고</a:t>
            </a:r>
            <a:r>
              <a:rPr lang="en-US" sz="2799">
                <a:solidFill>
                  <a:srgbClr val="000000"/>
                </a:solidFill>
                <a:latin typeface="Nanum Square Bold"/>
                <a:ea typeface="Nanum Square Bold"/>
              </a:rPr>
              <a:t>객 세분화에 따른 1:1 맞춤 쿠폰을 발급하여, 알림서비스 신청 비율을 높이는 방안 필요  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708025"/>
            <a:ext cx="1269603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anum Square Light"/>
              </a:rPr>
              <a:t>3. </a:t>
            </a:r>
            <a:r>
              <a:rPr lang="en-US" sz="3500">
                <a:solidFill>
                  <a:srgbClr val="000000"/>
                </a:solidFill>
                <a:ea typeface="Nanum Square Light"/>
              </a:rPr>
              <a:t>현황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75908" y="2158942"/>
            <a:ext cx="3387254" cy="733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"당신만을 위한 상품"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'초개인화 큐레이션' 도입 박차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225010" y="2158942"/>
            <a:ext cx="3837980" cy="733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'대형마트, 변해야 산다‘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고객 맞춤형 핀셋 서비스로 차별화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47820" y="2339880"/>
            <a:ext cx="3341291" cy="37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오아시스, 쿠폰 뿌려대는 까닭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61797" y="6681314"/>
            <a:ext cx="3513336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Light"/>
              </a:rPr>
              <a:t>고객에 따라 주단위ㆍ일단위로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쿠폰을 주기적으로 발행하며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실적 상승</a:t>
            </a:r>
          </a:p>
        </p:txBody>
      </p:sp>
      <p:sp>
        <p:nvSpPr>
          <p:cNvPr name="AutoShape 38" id="38"/>
          <p:cNvSpPr/>
          <p:nvPr/>
        </p:nvSpPr>
        <p:spPr>
          <a:xfrm flipV="true">
            <a:off x="11880085" y="2165391"/>
            <a:ext cx="0" cy="6753928"/>
          </a:xfrm>
          <a:prstGeom prst="line">
            <a:avLst/>
          </a:prstGeom>
          <a:ln cap="flat" w="19050">
            <a:solidFill>
              <a:srgbClr val="A6A6A6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7087041" y="6487639"/>
            <a:ext cx="3916744" cy="218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쿠폰 전용 애플리케이션 ‘M쿠폰’을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</a:rPr>
              <a:t> </a:t>
            </a: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‘개인 맞춤형 쿠폰 제공 서비스’로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바꿔 운영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2015년 대비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Nanum Square Light"/>
                <a:ea typeface="Nanum Square Light"/>
              </a:rPr>
              <a:t> 월 평균 접속자 494% 증가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907886" y="8754611"/>
            <a:ext cx="1421160" cy="30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출처 : 더스쿠프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339186" y="8754611"/>
            <a:ext cx="1412453" cy="30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출처 : </a:t>
            </a:r>
            <a:r>
              <a:rPr lang="en-US" sz="1800">
                <a:solidFill>
                  <a:srgbClr val="000000"/>
                </a:solidFill>
                <a:latin typeface="Nanum Square Light"/>
              </a:rPr>
              <a:t>m.edaily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666346" y="8754611"/>
            <a:ext cx="1837060" cy="30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Nanum Square Light"/>
                <a:ea typeface="Nanum Square Light"/>
              </a:rPr>
              <a:t>출처 : 녹색경제신문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5491485" y="614755"/>
            <a:ext cx="223051" cy="223051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5795941" y="614755"/>
            <a:ext cx="223051" cy="223051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6104717" y="614755"/>
            <a:ext cx="223051" cy="223051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7ED957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6413493" y="614755"/>
            <a:ext cx="223051" cy="223051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6717949" y="614755"/>
            <a:ext cx="223051" cy="223051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7026724" y="614755"/>
            <a:ext cx="223051" cy="223051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EBC8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DAGF8YsMFWM</dc:identifier>
  <dcterms:modified xsi:type="dcterms:W3CDTF">2011-08-01T06:04:30Z</dcterms:modified>
  <cp:revision>1</cp:revision>
  <dc:title>머신러닝</dc:title>
</cp:coreProperties>
</file>